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266" r:id="rId3"/>
    <p:sldId id="397" r:id="rId4"/>
    <p:sldId id="460" r:id="rId5"/>
    <p:sldId id="441" r:id="rId6"/>
    <p:sldId id="281" r:id="rId7"/>
    <p:sldId id="461" r:id="rId8"/>
    <p:sldId id="433" r:id="rId9"/>
    <p:sldId id="462" r:id="rId10"/>
    <p:sldId id="434" r:id="rId11"/>
    <p:sldId id="463" r:id="rId12"/>
    <p:sldId id="436" r:id="rId13"/>
    <p:sldId id="437" r:id="rId14"/>
    <p:sldId id="464" r:id="rId15"/>
    <p:sldId id="435" r:id="rId16"/>
    <p:sldId id="438" r:id="rId17"/>
    <p:sldId id="439" r:id="rId18"/>
    <p:sldId id="351" r:id="rId19"/>
    <p:sldId id="465" r:id="rId20"/>
    <p:sldId id="298" r:id="rId21"/>
    <p:sldId id="453" r:id="rId22"/>
    <p:sldId id="427" r:id="rId23"/>
    <p:sldId id="403" r:id="rId24"/>
    <p:sldId id="448" r:id="rId25"/>
    <p:sldId id="449" r:id="rId26"/>
    <p:sldId id="451" r:id="rId27"/>
    <p:sldId id="450" r:id="rId28"/>
    <p:sldId id="452" r:id="rId29"/>
    <p:sldId id="428" r:id="rId30"/>
    <p:sldId id="455" r:id="rId31"/>
    <p:sldId id="459" r:id="rId32"/>
    <p:sldId id="458" r:id="rId33"/>
    <p:sldId id="457" r:id="rId34"/>
    <p:sldId id="395" r:id="rId35"/>
    <p:sldId id="305" r:id="rId36"/>
    <p:sldId id="400" r:id="rId37"/>
    <p:sldId id="429" r:id="rId38"/>
    <p:sldId id="430" r:id="rId39"/>
    <p:sldId id="431" r:id="rId40"/>
    <p:sldId id="432" r:id="rId41"/>
    <p:sldId id="385" r:id="rId42"/>
    <p:sldId id="386" r:id="rId43"/>
    <p:sldId id="383" r:id="rId44"/>
    <p:sldId id="387" r:id="rId45"/>
    <p:sldId id="393" r:id="rId46"/>
    <p:sldId id="396" r:id="rId47"/>
    <p:sldId id="398" r:id="rId4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04" d="100"/>
          <a:sy n="104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10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29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28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68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49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63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961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168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41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47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6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84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10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71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62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33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88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76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429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574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589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476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6350" algn="l" rtl="0">
              <a:spcBef>
                <a:spcPts val="1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87" algn="l" rtl="0">
              <a:spcBef>
                <a:spcPts val="18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05727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93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652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365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099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AE060E">
                  <a:alpha val="44705"/>
                </a:srgbClr>
              </a:gs>
              <a:gs pos="100000">
                <a:srgbClr val="FF4A00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44000"/>
              </a:gs>
              <a:gs pos="80000">
                <a:srgbClr val="E10004"/>
              </a:gs>
              <a:gs pos="100000">
                <a:srgbClr val="E1000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8" name="Shape 18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9" name="Shape 1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Shape 20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403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027" y="116632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RECEITA PATRIMONIAL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8C0D73-BCEC-7434-75CD-1E228322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6" y="2276872"/>
            <a:ext cx="8749945" cy="37444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2C529C-791D-C768-25D4-57EFD25C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7" y="836712"/>
            <a:ext cx="874994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2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35" y="620689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RECEITA DE SERVIÇOS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584587-023B-76FA-CC93-E73840A4F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7" y="1340769"/>
            <a:ext cx="8749945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8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35" y="620689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TRANSFERÊNCIAS CORRENTES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21F07E-D405-053B-47BD-D2A7B57D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3" y="1340769"/>
            <a:ext cx="8695453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9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027" y="70450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TRANSFERÊNCIAS CORRENTES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06A9B3-8039-3703-6891-D9AC9F1B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6" y="2924944"/>
            <a:ext cx="8749945" cy="37419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EA6D85A-76EC-A457-6FDD-65F30A863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6" y="790530"/>
            <a:ext cx="8749945" cy="19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8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35" y="620689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OUTRAS RECEITAS CORRENTES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247122-27D0-DF2B-55ED-55F2CE004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7" y="1340769"/>
            <a:ext cx="8640960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2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35" y="620689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OPERAÇÕES DE CRÉDITO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47AD3A-2416-630C-07B2-F0AA1874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1" y="1340769"/>
            <a:ext cx="8695452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35" y="620689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TRANSFERÊNCIAS DE CAPITAL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C492BE-07FE-4FE5-E926-BDF13EB0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3" y="1340769"/>
            <a:ext cx="8695453" cy="46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EFD3BC-AABB-D595-7F0F-23A49D66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801787"/>
            <a:ext cx="8510754" cy="54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" y="764704"/>
            <a:ext cx="8715375" cy="9357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0000"/>
                </a:solidFill>
                <a:latin typeface="Bookman Old Style" pitchFamily="18" charset="0"/>
              </a:rPr>
              <a:t>DESPESAS ORÇAMENTÁRIAS</a:t>
            </a:r>
            <a:endParaRPr lang="pt-BR" sz="4000" cap="none" dirty="0">
              <a:solidFill>
                <a:srgbClr val="FF0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B02CEB-4E46-B079-3464-3C6950C720BD}"/>
              </a:ext>
            </a:extLst>
          </p:cNvPr>
          <p:cNvSpPr txBox="1">
            <a:spLocks/>
          </p:cNvSpPr>
          <p:nvPr/>
        </p:nvSpPr>
        <p:spPr>
          <a:xfrm>
            <a:off x="685800" y="2996952"/>
            <a:ext cx="7772400" cy="147002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  <p:extLst>
      <p:ext uri="{BB962C8B-B14F-4D97-AF65-F5344CB8AC3E}">
        <p14:creationId xmlns:p14="http://schemas.microsoft.com/office/powerpoint/2010/main" val="406244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3.1 – Execução Orçamentária da Despesa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60F299-9162-6B89-BEC5-AE6F3684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6" y="1098879"/>
            <a:ext cx="8712968" cy="20137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F98D4F-D994-03AC-0366-CC870204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86" y="3212976"/>
            <a:ext cx="8712968" cy="34563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3º QUADRIMESTRE DE 2022</a:t>
            </a:r>
          </a:p>
          <a:p>
            <a:pPr eaLnBrk="1" hangingPunct="1"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96AE8B-D990-4202-8640-EE6505CE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0062"/>
            <a:ext cx="8420100" cy="12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3.2 – Execução Orçamentária da Despesa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EE96FD-82C9-7283-BD49-35B5CE36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838200"/>
            <a:ext cx="8712968" cy="234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FB266B6-23E8-F26D-8194-D0A558197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3383996"/>
            <a:ext cx="8712968" cy="32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387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DESPESAS POR GRUPO DE NATUREZA</a:t>
            </a:r>
          </a:p>
        </p:txBody>
      </p:sp>
    </p:spTree>
    <p:extLst>
      <p:ext uri="{BB962C8B-B14F-4D97-AF65-F5344CB8AC3E}">
        <p14:creationId xmlns:p14="http://schemas.microsoft.com/office/powerpoint/2010/main" val="142503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PESSOAL E ENCARGOS SOCIAIS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7187B8-AF5A-3407-7071-80179E786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50624"/>
            <a:ext cx="878497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OUTRAS DESPESAS CORRENTES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E0525E-1BFA-D318-8F5F-936E9C12E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08720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3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392D8B-AD02-B4C2-D695-CAB710165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0872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INVERSÕES FINANCEIRAS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57A4644-614E-8974-1C3D-60C23E22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08720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27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AMORTIZAÇÃO DA DÍVIDA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74ECB0B-D409-46B6-2FC5-9F4B0A62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841587"/>
            <a:ext cx="871296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7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 DA DESPESA POR GRUPO DE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CF402D-0C34-92DB-7465-D23498AC4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1091633"/>
            <a:ext cx="8712968" cy="55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DESPESAS POR FUNÇÃO DE GOVERNO</a:t>
            </a:r>
          </a:p>
        </p:txBody>
      </p:sp>
    </p:spTree>
    <p:extLst>
      <p:ext uri="{BB962C8B-B14F-4D97-AF65-F5344CB8AC3E}">
        <p14:creationId xmlns:p14="http://schemas.microsoft.com/office/powerpoint/2010/main" val="71040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DESPESA EMPENHADA – POR FUNÇÃO DE GOVERNO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56CE05-6D26-1438-85CF-5B1CD09AC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6" y="715050"/>
            <a:ext cx="871296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" y="764704"/>
            <a:ext cx="8715375" cy="9357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b="1" cap="none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RECEITAS ORÇAMENTÁRIAS</a:t>
            </a:r>
            <a:endParaRPr lang="pt-BR" sz="40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236FDF7-E42D-D08B-8E7E-7B99D55DC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  <p:extLst>
      <p:ext uri="{BB962C8B-B14F-4D97-AF65-F5344CB8AC3E}">
        <p14:creationId xmlns:p14="http://schemas.microsoft.com/office/powerpoint/2010/main" val="406856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DESPESA EMPENHADA – POR FUNÇÃO DE GOVERNO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65B2C6-B9DF-1CA5-DADC-F4E66151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65" y="800708"/>
            <a:ext cx="872727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DESPESA LIQUIDADA – POR FUNÇÃO DE GOVERNO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3595306-7FA7-2E1A-9C61-AB7EBD2D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68" y="711860"/>
            <a:ext cx="8856984" cy="32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5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DESPESA LIQUIDADA – POR FUNÇÃO DE GOVERNO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D5E987-7A11-B566-EB1E-D1B360910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908720"/>
            <a:ext cx="8568952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6.1 – Composição do Resultado Orçamentário (Receita Arrecadada x Despesa Empenhada)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73905C-0D97-A177-BB58-DAC577C9B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35" y="1066800"/>
            <a:ext cx="8590965" cy="23530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0CE1D6C-7B7B-5E44-F7A7-02358E308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34" y="3573016"/>
            <a:ext cx="8590965" cy="28705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6.2 – Composição do Resultado Orçamentário (Receita Arrecadada x Despesa Liquidada)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D7C169-0558-59B2-BFBB-F872D3FF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6800"/>
            <a:ext cx="8726971" cy="21819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47F70E6-AD7B-4315-2218-2EC4A307C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29000"/>
            <a:ext cx="8726971" cy="290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227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APLICAÇÃO DE RECUROS ORIUNDOS DE IMPOSTOS NA EDUCAÇÃO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7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Aplicação de Recursos na Educação – Art. 212 CRFB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4D09C1-BF43-3D98-AA09-41E249A7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0" y="3008400"/>
            <a:ext cx="8345326" cy="33729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EAD9ECC-8356-6766-2EA7-45FDB3A5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37" y="1098832"/>
            <a:ext cx="8345326" cy="17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26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APLICAÇÃO DE RECURSOS ORIUNDOS DE IMPOSTOS NA SAÚDE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Aplicação de Recursos na Saúde – Art. 77 ADCT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41CC65-7242-3A5B-0E74-ED55FDCD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18" y="3140968"/>
            <a:ext cx="8418861" cy="324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8097D58-0A77-B6A8-31D6-DED691795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69" y="1066800"/>
            <a:ext cx="8418860" cy="18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44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1 – Execução Orçamentária da Receita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36D4222-09A5-7CF0-5141-3D33FA93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597309"/>
            <a:ext cx="8712968" cy="23996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D78A6D6-B758-4032-6F34-139C2BEC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3140968"/>
            <a:ext cx="8712968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9051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772650-F078-3DFE-28EC-49E355A2A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88" y="1284806"/>
            <a:ext cx="8497904" cy="198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A206EB4-7749-58E7-8C2C-F7ABB5FAF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88" y="3482813"/>
            <a:ext cx="84979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C50F31-ED23-F6F9-54EB-CF7B2D2B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9" y="1066800"/>
            <a:ext cx="8722988" cy="288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DCB671-56C1-FE58-296C-6D25EFFBE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52" y="3946799"/>
            <a:ext cx="8731495" cy="25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18648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5D3469-EE51-99F5-8CA7-168829F6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22" y="3212976"/>
            <a:ext cx="8205927" cy="275563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01394CE-9983-C4DC-54CF-16D7C591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3" y="1196752"/>
            <a:ext cx="820592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7918648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10 – Demonstrativo Resumido da Dívida Consolidada Líquida</a:t>
            </a:r>
            <a:endParaRPr lang="pt-BR" sz="20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0703EE-5870-90C3-4A5D-66C047971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16" y="1066800"/>
            <a:ext cx="7809519" cy="19301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CCF876B-2C38-145B-8254-504E057B7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59" y="3454152"/>
            <a:ext cx="780951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875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35" y="620689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IMPOSTOS, TAXAS E CONTRIBUIÇÕES DE MELHORIA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23A8D6-F733-7EB4-5B66-FF573E38B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7" y="1340769"/>
            <a:ext cx="8749946" cy="49620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951" y="188640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IMPOSTOS, TAXAS E CONTRIBUIÇÕES DE MELHORIA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2A0326-4C75-9BE5-1C55-E418CE2B1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0" y="2780928"/>
            <a:ext cx="8749943" cy="38884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B18A657-BCC0-E267-B150-B5182D151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50" y="908720"/>
            <a:ext cx="874994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7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35" y="620689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CONTRIBUIÇÕES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79B6F0-C0B3-A5BE-382C-87329DC9D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340769"/>
            <a:ext cx="8712968" cy="51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CONTRIBUIÇÕES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3085BE-AB01-F3E9-6B8D-9028017C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749945" cy="40342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5F0C87-FC65-27B0-C7DA-750CCE99B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74994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4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35" y="620689"/>
            <a:ext cx="8749945" cy="7200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2800" b="1" dirty="0"/>
              <a:t>RECEITA PATRIMONIAL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3B5D2D-4A56-1FA2-A1D3-07AF3082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54" y="1340769"/>
            <a:ext cx="8749944" cy="49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0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Concurso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291</Words>
  <Application>Microsoft Office PowerPoint</Application>
  <PresentationFormat>Apresentação na tela (4:3)</PresentationFormat>
  <Paragraphs>64</Paragraphs>
  <Slides>46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54" baseType="lpstr">
      <vt:lpstr>Arial</vt:lpstr>
      <vt:lpstr>Bookman Old Style</vt:lpstr>
      <vt:lpstr>Calibri</vt:lpstr>
      <vt:lpstr>Century Gothic</vt:lpstr>
      <vt:lpstr>Constantia</vt:lpstr>
      <vt:lpstr>Noto Sans Symbols</vt:lpstr>
      <vt:lpstr>Tema do Office</vt:lpstr>
      <vt:lpstr>Fluxo</vt:lpstr>
      <vt:lpstr>Apresentação do PowerPoint</vt:lpstr>
      <vt:lpstr>Apresentação do PowerPoint</vt:lpstr>
      <vt:lpstr>QUAL A ORIGEM DOS RECURSOS?</vt:lpstr>
      <vt:lpstr>Quadro 1 – Execução Orçamentária da Receita </vt:lpstr>
      <vt:lpstr>IMPOSTOS, TAXAS E CONTRIBUIÇÕES DE MELHORIA</vt:lpstr>
      <vt:lpstr>IMPOSTOS, TAXAS E CONTRIBUIÇÕES DE MELHORIA</vt:lpstr>
      <vt:lpstr>CONTRIBUIÇÕES</vt:lpstr>
      <vt:lpstr>CONTRIBUIÇÕES</vt:lpstr>
      <vt:lpstr>RECEITA PATRIMONIAL</vt:lpstr>
      <vt:lpstr>RECEITA PATRIMONIAL</vt:lpstr>
      <vt:lpstr>RECEITA DE SERVIÇOS</vt:lpstr>
      <vt:lpstr>TRANSFERÊNCIAS CORRENTES</vt:lpstr>
      <vt:lpstr>TRANSFERÊNCIAS CORRENTES</vt:lpstr>
      <vt:lpstr>OUTRAS RECEITAS CORRENTES</vt:lpstr>
      <vt:lpstr>OPERAÇÕES DE CRÉDITO</vt:lpstr>
      <vt:lpstr>TRANSFERÊNCIAS DE CAPITAL</vt:lpstr>
      <vt:lpstr>Composição das Receitas Arrecadadas </vt:lpstr>
      <vt:lpstr>Apresentação do PowerPoint</vt:lpstr>
      <vt:lpstr>Quadro 3.1 – Execução Orçamentária da Despesa </vt:lpstr>
      <vt:lpstr>Quadro 3.2 – Execução Orçamentária da Despesa </vt:lpstr>
      <vt:lpstr>DESPESAS POR GRUPO DE NATUREZA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DESPESAS POR FUNÇÃO DE GOVERNO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Quadro 6.1 – Composição do Resultado Orçamentário (Receita Arrecadada x Despesa Empenhada) </vt:lpstr>
      <vt:lpstr>Quadro 6.2 – Composição do Resultado Orçamentário (Receita Arrecadada x Despesa Liquidada) </vt:lpstr>
      <vt:lpstr>Apresentação do PowerPoint</vt:lpstr>
      <vt:lpstr>Aplicação de Recursos na Educação – Art. 212 CRFB</vt:lpstr>
      <vt:lpstr>Apresentação do PowerPoint</vt:lpstr>
      <vt:lpstr>Aplicação de Recursos na Saúde – Art. 77 ADCT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  <vt:lpstr>Quadro 10 – Demonstrativo Resumido da Dívida Consolidada Líquida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264</cp:revision>
  <cp:lastPrinted>2020-09-29T11:44:51Z</cp:lastPrinted>
  <dcterms:created xsi:type="dcterms:W3CDTF">2011-05-30T13:37:29Z</dcterms:created>
  <dcterms:modified xsi:type="dcterms:W3CDTF">2023-02-27T12:25:43Z</dcterms:modified>
</cp:coreProperties>
</file>