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2"/>
  </p:notesMasterIdLst>
  <p:handoutMasterIdLst>
    <p:handoutMasterId r:id="rId73"/>
  </p:handoutMasterIdLst>
  <p:sldIdLst>
    <p:sldId id="266" r:id="rId3"/>
    <p:sldId id="398" r:id="rId4"/>
    <p:sldId id="397" r:id="rId5"/>
    <p:sldId id="302" r:id="rId6"/>
    <p:sldId id="256" r:id="rId7"/>
    <p:sldId id="294" r:id="rId8"/>
    <p:sldId id="296" r:id="rId9"/>
    <p:sldId id="351" r:id="rId10"/>
    <p:sldId id="281" r:id="rId11"/>
    <p:sldId id="257" r:id="rId12"/>
    <p:sldId id="258" r:id="rId13"/>
    <p:sldId id="259" r:id="rId14"/>
    <p:sldId id="260" r:id="rId15"/>
    <p:sldId id="261" r:id="rId16"/>
    <p:sldId id="339" r:id="rId17"/>
    <p:sldId id="282" r:id="rId18"/>
    <p:sldId id="265" r:id="rId19"/>
    <p:sldId id="284" r:id="rId20"/>
    <p:sldId id="267" r:id="rId21"/>
    <p:sldId id="285" r:id="rId22"/>
    <p:sldId id="268" r:id="rId23"/>
    <p:sldId id="271" r:id="rId24"/>
    <p:sldId id="272" r:id="rId25"/>
    <p:sldId id="274" r:id="rId26"/>
    <p:sldId id="388" r:id="rId27"/>
    <p:sldId id="286" r:id="rId28"/>
    <p:sldId id="275" r:id="rId29"/>
    <p:sldId id="276" r:id="rId30"/>
    <p:sldId id="277" r:id="rId31"/>
    <p:sldId id="278" r:id="rId32"/>
    <p:sldId id="288" r:id="rId33"/>
    <p:sldId id="280" r:id="rId34"/>
    <p:sldId id="389" r:id="rId35"/>
    <p:sldId id="390" r:id="rId36"/>
    <p:sldId id="303" r:id="rId37"/>
    <p:sldId id="289" r:id="rId38"/>
    <p:sldId id="298" r:id="rId39"/>
    <p:sldId id="299" r:id="rId40"/>
    <p:sldId id="340" r:id="rId41"/>
    <p:sldId id="399" r:id="rId42"/>
    <p:sldId id="400" r:id="rId43"/>
    <p:sldId id="401" r:id="rId44"/>
    <p:sldId id="402" r:id="rId45"/>
    <p:sldId id="403" r:id="rId46"/>
    <p:sldId id="404" r:id="rId47"/>
    <p:sldId id="405" r:id="rId48"/>
    <p:sldId id="406" r:id="rId49"/>
    <p:sldId id="407" r:id="rId50"/>
    <p:sldId id="408" r:id="rId51"/>
    <p:sldId id="410" r:id="rId52"/>
    <p:sldId id="411" r:id="rId53"/>
    <p:sldId id="412" r:id="rId54"/>
    <p:sldId id="413" r:id="rId55"/>
    <p:sldId id="414" r:id="rId56"/>
    <p:sldId id="415" r:id="rId57"/>
    <p:sldId id="416" r:id="rId58"/>
    <p:sldId id="418" r:id="rId59"/>
    <p:sldId id="419" r:id="rId60"/>
    <p:sldId id="420" r:id="rId61"/>
    <p:sldId id="421" r:id="rId62"/>
    <p:sldId id="422" r:id="rId63"/>
    <p:sldId id="395" r:id="rId64"/>
    <p:sldId id="305" r:id="rId65"/>
    <p:sldId id="385" r:id="rId66"/>
    <p:sldId id="386" r:id="rId67"/>
    <p:sldId id="383" r:id="rId68"/>
    <p:sldId id="387" r:id="rId69"/>
    <p:sldId id="393" r:id="rId70"/>
    <p:sldId id="396" r:id="rId71"/>
  </p:sldIdLst>
  <p:sldSz cx="9144000" cy="6858000" type="screen4x3"/>
  <p:notesSz cx="7104063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60"/>
  </p:normalViewPr>
  <p:slideViewPr>
    <p:cSldViewPr>
      <p:cViewPr varScale="1">
        <p:scale>
          <a:sx n="108" d="100"/>
          <a:sy n="108" d="100"/>
        </p:scale>
        <p:origin x="172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8" cy="511731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3991" y="0"/>
            <a:ext cx="3078428" cy="511731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381D663C-2D99-4206-9D02-E93D2ED689F8}" type="datetimeFigureOut">
              <a:rPr lang="pt-BR" smtClean="0"/>
              <a:pPr/>
              <a:t>28/09/2022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8" cy="511731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3991" y="9721107"/>
            <a:ext cx="3078428" cy="511731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F6F05E73-769E-4BEA-A985-BA6E1DEEB27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8144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8" cy="511731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3991" y="0"/>
            <a:ext cx="3078428" cy="511731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A5D5173A-8791-45EE-8088-66D19F5DBC62}" type="datetimeFigureOut">
              <a:rPr lang="pt-BR" smtClean="0"/>
              <a:pPr/>
              <a:t>28/09/2022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10408" y="4861442"/>
            <a:ext cx="5683250" cy="4605576"/>
          </a:xfrm>
          <a:prstGeom prst="rect">
            <a:avLst/>
          </a:prstGeom>
        </p:spPr>
        <p:txBody>
          <a:bodyPr vert="horz" lIns="94796" tIns="47398" rIns="94796" bIns="47398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8" cy="511731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3991" y="9721107"/>
            <a:ext cx="3078428" cy="511731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C5504A24-5E52-4084-BFBB-8651DF6D323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828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716711" y="4478155"/>
            <a:ext cx="5733685" cy="4242462"/>
          </a:xfrm>
          <a:prstGeom prst="rect">
            <a:avLst/>
          </a:prstGeom>
        </p:spPr>
        <p:txBody>
          <a:bodyPr lIns="94780" tIns="94780" rIns="94780" bIns="94780" anchor="t" anchorCtr="0">
            <a:noAutofit/>
          </a:bodyPr>
          <a:lstStyle/>
          <a:p>
            <a:endParaRPr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706438"/>
            <a:ext cx="4714875" cy="35353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6140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50256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06495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3598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82076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45395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67788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27808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15808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85458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2772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716711" y="4478155"/>
            <a:ext cx="5733685" cy="4242462"/>
          </a:xfrm>
          <a:prstGeom prst="rect">
            <a:avLst/>
          </a:prstGeom>
        </p:spPr>
        <p:txBody>
          <a:bodyPr lIns="94780" tIns="94780" rIns="94780" bIns="94780" anchor="t" anchorCtr="0">
            <a:noAutofit/>
          </a:bodyPr>
          <a:lstStyle/>
          <a:p>
            <a:endParaRPr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706438"/>
            <a:ext cx="4714875" cy="35353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21362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45745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58573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19954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97005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67873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99528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50221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235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78322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390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51900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82119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31951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02820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39924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6599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39070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65879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215320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461348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2397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472673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90596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4A24-5E52-4084-BFBB-8651DF6D323D}" type="slidenum">
              <a:rPr lang="pt-BR" smtClean="0">
                <a:solidFill>
                  <a:prstClr val="black"/>
                </a:solidFill>
              </a:rPr>
              <a:pPr/>
              <a:t>41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62501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61109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435733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781050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595078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481631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50218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949304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1430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004966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347486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994026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52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80628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53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610209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54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346069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55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634576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4A24-5E52-4084-BFBB-8651DF6D323D}" type="slidenum">
              <a:rPr lang="pt-BR" smtClean="0">
                <a:solidFill>
                  <a:prstClr val="black"/>
                </a:solidFill>
              </a:rPr>
              <a:pPr/>
              <a:t>56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60862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57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551496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58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20002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59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0154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94989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60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380737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61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593748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62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306392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63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821175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64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158530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65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630245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66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737332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67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478873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68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429126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69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7141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9445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5693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8186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28/09/2022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28/09/2022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28/09/2022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algn="r">
              <a:buClr>
                <a:srgbClr val="424242"/>
              </a:buClr>
              <a:buSzPct val="25000"/>
              <a:buFont typeface="Century Gothic"/>
              <a:buNone/>
            </a:pPr>
            <a:fld id="{00000000-1234-1234-1234-123412341234}" type="slidenum">
              <a:rPr lang="pt-BR" sz="120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algn="r">
                <a:buClr>
                  <a:srgbClr val="424242"/>
                </a:buClr>
                <a:buSzPct val="25000"/>
                <a:buFont typeface="Century Gothic"/>
                <a:buNone/>
              </a:pPr>
              <a:t>‹nº›</a:t>
            </a:fld>
            <a:endParaRPr lang="pt-BR" sz="1200">
              <a:solidFill>
                <a:srgbClr val="42424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30300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e texto verticai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 rot="5400000">
            <a:off x="5052218" y="2491582"/>
            <a:ext cx="5211763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 rot="5400000">
            <a:off x="861218" y="510382"/>
            <a:ext cx="5211763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16204" algn="l" rtl="0">
              <a:spcBef>
                <a:spcPts val="520"/>
              </a:spcBef>
              <a:spcAft>
                <a:spcPts val="0"/>
              </a:spcAft>
              <a:buClr>
                <a:srgbClr val="EB641B"/>
              </a:buClr>
              <a:buSzPct val="95000"/>
              <a:buFont typeface="Noto Sans Symbols"/>
              <a:buChar char="●"/>
              <a:defRPr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39763" marR="0" lvl="1" indent="-11652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60655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7450" marR="0" lvl="3" indent="-127000" algn="l" rtl="0">
              <a:spcBef>
                <a:spcPts val="400"/>
              </a:spcBef>
              <a:spcAft>
                <a:spcPts val="0"/>
              </a:spcAft>
              <a:buClr>
                <a:srgbClr val="EB641B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2088" marR="0" lvl="4" indent="-134937" algn="l" rtl="0">
              <a:spcBef>
                <a:spcPts val="400"/>
              </a:spcBef>
              <a:spcAft>
                <a:spcPts val="0"/>
              </a:spcAft>
              <a:buClr>
                <a:srgbClr val="39639D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algn="r">
              <a:buClr>
                <a:srgbClr val="424242"/>
              </a:buClr>
              <a:buSzPct val="25000"/>
              <a:buFont typeface="Century Gothic"/>
              <a:buNone/>
            </a:pPr>
            <a:fld id="{00000000-1234-1234-1234-123412341234}" type="slidenum">
              <a:rPr lang="pt-BR" sz="120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algn="r">
                <a:buClr>
                  <a:srgbClr val="424242"/>
                </a:buClr>
                <a:buSzPct val="25000"/>
                <a:buFont typeface="Century Gothic"/>
                <a:buNone/>
              </a:pPr>
              <a:t>‹nº›</a:t>
            </a:fld>
            <a:endParaRPr lang="pt-BR" sz="1200">
              <a:solidFill>
                <a:srgbClr val="42424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95739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e texto vertical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 rot="5400000">
            <a:off x="2377281" y="15080"/>
            <a:ext cx="4389436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16204" algn="l" rtl="0">
              <a:spcBef>
                <a:spcPts val="520"/>
              </a:spcBef>
              <a:spcAft>
                <a:spcPts val="0"/>
              </a:spcAft>
              <a:buClr>
                <a:srgbClr val="EB641B"/>
              </a:buClr>
              <a:buSzPct val="95000"/>
              <a:buFont typeface="Noto Sans Symbols"/>
              <a:buChar char="●"/>
              <a:defRPr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39763" marR="0" lvl="1" indent="-11652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60655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7450" marR="0" lvl="3" indent="-127000" algn="l" rtl="0">
              <a:spcBef>
                <a:spcPts val="400"/>
              </a:spcBef>
              <a:spcAft>
                <a:spcPts val="0"/>
              </a:spcAft>
              <a:buClr>
                <a:srgbClr val="EB641B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2088" marR="0" lvl="4" indent="-134937" algn="l" rtl="0">
              <a:spcBef>
                <a:spcPts val="400"/>
              </a:spcBef>
              <a:spcAft>
                <a:spcPts val="0"/>
              </a:spcAft>
              <a:buClr>
                <a:srgbClr val="39639D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algn="r">
              <a:buClr>
                <a:srgbClr val="424242"/>
              </a:buClr>
              <a:buSzPct val="25000"/>
              <a:buFont typeface="Century Gothic"/>
              <a:buNone/>
            </a:pPr>
            <a:fld id="{00000000-1234-1234-1234-123412341234}" type="slidenum">
              <a:rPr lang="pt-BR" sz="120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algn="r">
                <a:buClr>
                  <a:srgbClr val="424242"/>
                </a:buClr>
                <a:buSzPct val="25000"/>
                <a:buFont typeface="Century Gothic"/>
                <a:buNone/>
              </a:pPr>
              <a:t>‹nº›</a:t>
            </a:fld>
            <a:endParaRPr lang="pt-BR" sz="1200">
              <a:solidFill>
                <a:srgbClr val="42424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94215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údo com Legenda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685800" y="514352"/>
            <a:ext cx="2743199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sz="2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2743199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EB641B"/>
              </a:buClr>
              <a:buFont typeface="Noto Sans Symbols"/>
              <a:buNone/>
              <a:defRPr sz="1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39763" marR="0" lvl="1" indent="-4762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7450" marR="0" lvl="3" indent="-6350" algn="l" rtl="0">
              <a:spcBef>
                <a:spcPts val="180"/>
              </a:spcBef>
              <a:spcAft>
                <a:spcPts val="0"/>
              </a:spcAft>
              <a:buClr>
                <a:srgbClr val="EB641B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2088" marR="0" lvl="4" indent="-1587" algn="l" rtl="0">
              <a:spcBef>
                <a:spcPts val="180"/>
              </a:spcBef>
              <a:spcAft>
                <a:spcPts val="0"/>
              </a:spcAft>
              <a:buClr>
                <a:srgbClr val="39639D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04140" algn="l" rtl="0">
              <a:spcBef>
                <a:spcPts val="560"/>
              </a:spcBef>
              <a:spcAft>
                <a:spcPts val="0"/>
              </a:spcAft>
              <a:buClr>
                <a:srgbClr val="EB641B"/>
              </a:buClr>
              <a:buSzPct val="95000"/>
              <a:buFont typeface="Noto Sans Symbols"/>
              <a:buChar char="●"/>
              <a:defRPr sz="2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39763" marR="0" lvl="1" indent="-105727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47319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7450" marR="0" lvl="3" indent="-127000" algn="l" rtl="0">
              <a:spcBef>
                <a:spcPts val="400"/>
              </a:spcBef>
              <a:spcAft>
                <a:spcPts val="0"/>
              </a:spcAft>
              <a:buClr>
                <a:srgbClr val="EB641B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2088" marR="0" lvl="4" indent="-143193" algn="l" rtl="0">
              <a:spcBef>
                <a:spcPts val="360"/>
              </a:spcBef>
              <a:spcAft>
                <a:spcPts val="0"/>
              </a:spcAft>
              <a:buClr>
                <a:srgbClr val="39639D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algn="r">
              <a:buClr>
                <a:srgbClr val="424242"/>
              </a:buClr>
              <a:buSzPct val="25000"/>
              <a:buFont typeface="Century Gothic"/>
              <a:buNone/>
            </a:pPr>
            <a:fld id="{00000000-1234-1234-1234-123412341234}" type="slidenum">
              <a:rPr lang="pt-BR" sz="120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algn="r">
                <a:buClr>
                  <a:srgbClr val="424242"/>
                </a:buClr>
                <a:buSzPct val="25000"/>
                <a:buFont typeface="Century Gothic"/>
                <a:buNone/>
              </a:pPr>
              <a:t>‹nº›</a:t>
            </a:fld>
            <a:endParaRPr lang="pt-BR" sz="1200">
              <a:solidFill>
                <a:srgbClr val="42424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35039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ção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57200" y="1855248"/>
            <a:ext cx="4040187" cy="659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EB641B"/>
              </a:buClr>
              <a:buFont typeface="Noto Sans Symbols"/>
              <a:buNone/>
              <a:defRPr sz="2400" b="1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39763" marR="0" lvl="1" indent="-24606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2540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7450" marR="0" lvl="3" indent="-209550" algn="l" rtl="0">
              <a:spcBef>
                <a:spcPts val="320"/>
              </a:spcBef>
              <a:spcAft>
                <a:spcPts val="0"/>
              </a:spcAft>
              <a:buClr>
                <a:srgbClr val="EB641B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2088" marR="0" lvl="4" indent="-217487" algn="l" rtl="0">
              <a:spcBef>
                <a:spcPts val="320"/>
              </a:spcBef>
              <a:spcAft>
                <a:spcPts val="0"/>
              </a:spcAft>
              <a:buClr>
                <a:srgbClr val="39639D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2"/>
          </p:nvPr>
        </p:nvSpPr>
        <p:spPr>
          <a:xfrm>
            <a:off x="4645025" y="1859757"/>
            <a:ext cx="4041774" cy="654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EB641B"/>
              </a:buClr>
              <a:buFont typeface="Noto Sans Symbols"/>
              <a:buNone/>
              <a:defRPr sz="2400" b="1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39763" marR="0" lvl="1" indent="-24606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2540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7450" marR="0" lvl="3" indent="-209550" algn="l" rtl="0">
              <a:spcBef>
                <a:spcPts val="320"/>
              </a:spcBef>
              <a:spcAft>
                <a:spcPts val="0"/>
              </a:spcAft>
              <a:buClr>
                <a:srgbClr val="EB641B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2088" marR="0" lvl="4" indent="-217487" algn="l" rtl="0">
              <a:spcBef>
                <a:spcPts val="320"/>
              </a:spcBef>
              <a:spcAft>
                <a:spcPts val="0"/>
              </a:spcAft>
              <a:buClr>
                <a:srgbClr val="39639D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3"/>
          </p:nvPr>
        </p:nvSpPr>
        <p:spPr>
          <a:xfrm>
            <a:off x="457200" y="2514600"/>
            <a:ext cx="4040187" cy="38457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40335" algn="l" rtl="0">
              <a:spcBef>
                <a:spcPts val="440"/>
              </a:spcBef>
              <a:spcAft>
                <a:spcPts val="0"/>
              </a:spcAft>
              <a:buClr>
                <a:srgbClr val="EB641B"/>
              </a:buClr>
              <a:buSzPct val="95000"/>
              <a:buFont typeface="Noto Sans Symbols"/>
              <a:buChar char="●"/>
              <a:defRPr sz="22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39763" marR="0" lvl="1" indent="-13811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7399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7450" marR="0" lvl="3" indent="-143510" algn="l" rtl="0">
              <a:spcBef>
                <a:spcPts val="320"/>
              </a:spcBef>
              <a:spcAft>
                <a:spcPts val="0"/>
              </a:spcAft>
              <a:buClr>
                <a:srgbClr val="EB641B"/>
              </a:buClr>
              <a:buSzPct val="64999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2088" marR="0" lvl="4" indent="-151448" algn="l" rtl="0">
              <a:spcBef>
                <a:spcPts val="320"/>
              </a:spcBef>
              <a:spcAft>
                <a:spcPts val="0"/>
              </a:spcAft>
              <a:buClr>
                <a:srgbClr val="39639D"/>
              </a:buClr>
              <a:buSzPct val="64999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4"/>
          </p:nvPr>
        </p:nvSpPr>
        <p:spPr>
          <a:xfrm>
            <a:off x="4645025" y="2514600"/>
            <a:ext cx="4041774" cy="38457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40335" algn="l" rtl="0">
              <a:spcBef>
                <a:spcPts val="440"/>
              </a:spcBef>
              <a:spcAft>
                <a:spcPts val="0"/>
              </a:spcAft>
              <a:buClr>
                <a:srgbClr val="EB641B"/>
              </a:buClr>
              <a:buSzPct val="95000"/>
              <a:buFont typeface="Noto Sans Symbols"/>
              <a:buChar char="●"/>
              <a:defRPr sz="22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39763" marR="0" lvl="1" indent="-13811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7399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7450" marR="0" lvl="3" indent="-143510" algn="l" rtl="0">
              <a:spcBef>
                <a:spcPts val="320"/>
              </a:spcBef>
              <a:spcAft>
                <a:spcPts val="0"/>
              </a:spcAft>
              <a:buClr>
                <a:srgbClr val="EB641B"/>
              </a:buClr>
              <a:buSzPct val="64999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2088" marR="0" lvl="4" indent="-151448" algn="l" rtl="0">
              <a:spcBef>
                <a:spcPts val="320"/>
              </a:spcBef>
              <a:spcAft>
                <a:spcPts val="0"/>
              </a:spcAft>
              <a:buClr>
                <a:srgbClr val="39639D"/>
              </a:buClr>
              <a:buSzPct val="64999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algn="r">
              <a:buClr>
                <a:srgbClr val="424242"/>
              </a:buClr>
              <a:buSzPct val="25000"/>
              <a:buFont typeface="Century Gothic"/>
              <a:buNone/>
            </a:pPr>
            <a:fld id="{00000000-1234-1234-1234-123412341234}" type="slidenum">
              <a:rPr lang="pt-BR" sz="120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algn="r">
                <a:buClr>
                  <a:srgbClr val="424242"/>
                </a:buClr>
                <a:buSzPct val="25000"/>
                <a:buFont typeface="Century Gothic"/>
                <a:buNone/>
              </a:pPr>
              <a:t>‹nº›</a:t>
            </a:fld>
            <a:endParaRPr lang="pt-BR" sz="1200">
              <a:solidFill>
                <a:srgbClr val="42424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48288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as Partes de Conteúdo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457200" y="1920084"/>
            <a:ext cx="4038599" cy="4434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16204" algn="l" rtl="0">
              <a:spcBef>
                <a:spcPts val="520"/>
              </a:spcBef>
              <a:spcAft>
                <a:spcPts val="0"/>
              </a:spcAft>
              <a:buClr>
                <a:srgbClr val="EB641B"/>
              </a:buClr>
              <a:buSzPct val="95000"/>
              <a:buFont typeface="Noto Sans Symbols"/>
              <a:buChar char="●"/>
              <a:defRPr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39763" marR="0" lvl="1" indent="-11652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651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7450" marR="0" lvl="3" indent="-135255" algn="l" rtl="0">
              <a:spcBef>
                <a:spcPts val="360"/>
              </a:spcBef>
              <a:spcAft>
                <a:spcPts val="0"/>
              </a:spcAft>
              <a:buClr>
                <a:srgbClr val="EB641B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2088" marR="0" lvl="4" indent="-143193" algn="l" rtl="0">
              <a:spcBef>
                <a:spcPts val="360"/>
              </a:spcBef>
              <a:spcAft>
                <a:spcPts val="0"/>
              </a:spcAft>
              <a:buClr>
                <a:srgbClr val="39639D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648200" y="1920084"/>
            <a:ext cx="4038599" cy="4434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16204" algn="l" rtl="0">
              <a:spcBef>
                <a:spcPts val="520"/>
              </a:spcBef>
              <a:spcAft>
                <a:spcPts val="0"/>
              </a:spcAft>
              <a:buClr>
                <a:srgbClr val="EB641B"/>
              </a:buClr>
              <a:buSzPct val="95000"/>
              <a:buFont typeface="Noto Sans Symbols"/>
              <a:buChar char="●"/>
              <a:defRPr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39763" marR="0" lvl="1" indent="-11652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651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7450" marR="0" lvl="3" indent="-135255" algn="l" rtl="0">
              <a:spcBef>
                <a:spcPts val="360"/>
              </a:spcBef>
              <a:spcAft>
                <a:spcPts val="0"/>
              </a:spcAft>
              <a:buClr>
                <a:srgbClr val="EB641B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2088" marR="0" lvl="4" indent="-143193" algn="l" rtl="0">
              <a:spcBef>
                <a:spcPts val="360"/>
              </a:spcBef>
              <a:spcAft>
                <a:spcPts val="0"/>
              </a:spcAft>
              <a:buClr>
                <a:srgbClr val="39639D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algn="r">
              <a:buClr>
                <a:srgbClr val="424242"/>
              </a:buClr>
              <a:buSzPct val="25000"/>
              <a:buFont typeface="Century Gothic"/>
              <a:buNone/>
            </a:pPr>
            <a:fld id="{00000000-1234-1234-1234-123412341234}" type="slidenum">
              <a:rPr lang="pt-BR" sz="120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algn="r">
                <a:buClr>
                  <a:srgbClr val="424242"/>
                </a:buClr>
                <a:buSzPct val="25000"/>
                <a:buFont typeface="Century Gothic"/>
                <a:buNone/>
              </a:pPr>
              <a:t>‹nº›</a:t>
            </a:fld>
            <a:endParaRPr lang="pt-BR" sz="1200">
              <a:solidFill>
                <a:srgbClr val="42424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304225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16204" algn="l" rtl="0">
              <a:spcBef>
                <a:spcPts val="520"/>
              </a:spcBef>
              <a:spcAft>
                <a:spcPts val="0"/>
              </a:spcAft>
              <a:buClr>
                <a:srgbClr val="EB641B"/>
              </a:buClr>
              <a:buSzPct val="95000"/>
              <a:buFont typeface="Noto Sans Symbols"/>
              <a:buChar char="●"/>
              <a:defRPr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39763" marR="0" lvl="1" indent="-11652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60655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7450" marR="0" lvl="3" indent="-127000" algn="l" rtl="0">
              <a:spcBef>
                <a:spcPts val="400"/>
              </a:spcBef>
              <a:spcAft>
                <a:spcPts val="0"/>
              </a:spcAft>
              <a:buClr>
                <a:srgbClr val="EB641B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2088" marR="0" lvl="4" indent="-134937" algn="l" rtl="0">
              <a:spcBef>
                <a:spcPts val="400"/>
              </a:spcBef>
              <a:spcAft>
                <a:spcPts val="0"/>
              </a:spcAft>
              <a:buClr>
                <a:srgbClr val="39639D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algn="r">
              <a:buClr>
                <a:srgbClr val="424242"/>
              </a:buClr>
              <a:buSzPct val="25000"/>
              <a:buFont typeface="Century Gothic"/>
              <a:buNone/>
            </a:pPr>
            <a:fld id="{00000000-1234-1234-1234-123412341234}" type="slidenum">
              <a:rPr lang="pt-BR" sz="120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algn="r">
                <a:buClr>
                  <a:srgbClr val="424242"/>
                </a:buClr>
                <a:buSzPct val="25000"/>
                <a:buFont typeface="Century Gothic"/>
                <a:buNone/>
              </a:pPr>
              <a:t>‹nº›</a:t>
            </a:fld>
            <a:endParaRPr lang="pt-BR" sz="1200">
              <a:solidFill>
                <a:srgbClr val="42424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43859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28/09/2022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28/09/2022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28/09/2022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28/09/2022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28/09/2022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28/09/2022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28/09/2022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28/09/2022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E7A29-5F4C-491D-B373-CAE5598AB663}" type="datetimeFigureOut">
              <a:rPr lang="pt-BR" smtClean="0"/>
              <a:pPr/>
              <a:t>28/09/2022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-9525" y="-7937"/>
            <a:ext cx="9163049" cy="1041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4" y="365"/>
                </a:moveTo>
                <a:lnTo>
                  <a:pt x="52848" y="0"/>
                </a:lnTo>
                <a:cubicBezTo>
                  <a:pt x="57089" y="18475"/>
                  <a:pt x="79584" y="67134"/>
                  <a:pt x="90935" y="67134"/>
                </a:cubicBezTo>
                <a:cubicBezTo>
                  <a:pt x="102286" y="67134"/>
                  <a:pt x="114885" y="27804"/>
                  <a:pt x="119875" y="10060"/>
                </a:cubicBezTo>
                <a:lnTo>
                  <a:pt x="120000" y="38963"/>
                </a:lnTo>
                <a:cubicBezTo>
                  <a:pt x="117879" y="47012"/>
                  <a:pt x="104282" y="80670"/>
                  <a:pt x="89438" y="80304"/>
                </a:cubicBezTo>
                <a:cubicBezTo>
                  <a:pt x="74594" y="79939"/>
                  <a:pt x="45841" y="30182"/>
                  <a:pt x="30935" y="36768"/>
                </a:cubicBezTo>
                <a:cubicBezTo>
                  <a:pt x="15592" y="38231"/>
                  <a:pt x="5613" y="88170"/>
                  <a:pt x="0" y="120000"/>
                </a:cubicBezTo>
                <a:lnTo>
                  <a:pt x="124" y="365"/>
                </a:lnTo>
                <a:close/>
              </a:path>
            </a:pathLst>
          </a:custGeom>
          <a:gradFill>
            <a:gsLst>
              <a:gs pos="0">
                <a:srgbClr val="AE060E">
                  <a:alpha val="44705"/>
                </a:srgbClr>
              </a:gs>
              <a:gs pos="100000">
                <a:srgbClr val="FF4A00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4381500" y="-7937"/>
            <a:ext cx="4762499" cy="6381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cubicBezTo>
                  <a:pt x="6960" y="20571"/>
                  <a:pt x="46720" y="107495"/>
                  <a:pt x="66720" y="113747"/>
                </a:cubicBezTo>
                <a:cubicBezTo>
                  <a:pt x="86720" y="120000"/>
                  <a:pt x="111120" y="56268"/>
                  <a:pt x="120000" y="37512"/>
                </a:cubicBezTo>
                <a:lnTo>
                  <a:pt x="120000" y="12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C44000"/>
              </a:gs>
              <a:gs pos="80000">
                <a:srgbClr val="E10004"/>
              </a:gs>
              <a:gs pos="100000">
                <a:srgbClr val="E10004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16204" algn="l" rtl="0">
              <a:spcBef>
                <a:spcPts val="520"/>
              </a:spcBef>
              <a:spcAft>
                <a:spcPts val="0"/>
              </a:spcAft>
              <a:buClr>
                <a:srgbClr val="EB641B"/>
              </a:buClr>
              <a:buSzPct val="9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39763" marR="0" lvl="1" indent="-11652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60655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7450" marR="0" lvl="3" indent="-127000" algn="l" rtl="0">
              <a:spcBef>
                <a:spcPts val="400"/>
              </a:spcBef>
              <a:spcAft>
                <a:spcPts val="0"/>
              </a:spcAft>
              <a:buClr>
                <a:srgbClr val="EB641B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2088" marR="0" lvl="4" indent="-134937" algn="l" rtl="0">
              <a:spcBef>
                <a:spcPts val="400"/>
              </a:spcBef>
              <a:spcAft>
                <a:spcPts val="0"/>
              </a:spcAft>
              <a:buClr>
                <a:srgbClr val="39639D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algn="r">
              <a:buClr>
                <a:srgbClr val="424242"/>
              </a:buClr>
              <a:buSzPct val="25000"/>
              <a:buFont typeface="Century Gothic"/>
              <a:buNone/>
            </a:pPr>
            <a:fld id="{00000000-1234-1234-1234-123412341234}" type="slidenum">
              <a:rPr lang="pt-BR" sz="120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algn="r">
                <a:buClr>
                  <a:srgbClr val="424242"/>
                </a:buClr>
                <a:buSzPct val="25000"/>
                <a:buFont typeface="Century Gothic"/>
                <a:buNone/>
              </a:pPr>
              <a:t>‹nº›</a:t>
            </a:fld>
            <a:endParaRPr lang="pt-BR" sz="1200">
              <a:solidFill>
                <a:srgbClr val="42424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7" name="Shape 17"/>
          <p:cNvGrpSpPr/>
          <p:nvPr/>
        </p:nvGrpSpPr>
        <p:grpSpPr>
          <a:xfrm>
            <a:off x="-29291" y="-24383"/>
            <a:ext cx="9179385" cy="1048511"/>
            <a:chOff x="0" y="0"/>
            <a:chExt cx="2147483647" cy="2147483646"/>
          </a:xfrm>
        </p:grpSpPr>
        <p:grpSp>
          <p:nvGrpSpPr>
            <p:cNvPr id="18" name="Shape 18"/>
            <p:cNvGrpSpPr/>
            <p:nvPr/>
          </p:nvGrpSpPr>
          <p:grpSpPr>
            <a:xfrm>
              <a:off x="0" y="0"/>
              <a:ext cx="2141779262" cy="2147483646"/>
              <a:chOff x="0" y="0"/>
              <a:chExt cx="2147483646" cy="2147483647"/>
            </a:xfrm>
          </p:grpSpPr>
          <p:pic>
            <p:nvPicPr>
              <p:cNvPr id="19" name="Shape 19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5440837" y="0"/>
                <a:ext cx="2142042809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0" name="Shape 20"/>
              <p:cNvSpPr txBox="1"/>
              <p:nvPr/>
            </p:nvSpPr>
            <p:spPr>
              <a:xfrm>
                <a:off x="0" y="915194458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endParaRPr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21" name="Shape 21"/>
            <p:cNvGrpSpPr/>
            <p:nvPr/>
          </p:nvGrpSpPr>
          <p:grpSpPr>
            <a:xfrm>
              <a:off x="1772611" y="149824205"/>
              <a:ext cx="2145711035" cy="1860319946"/>
              <a:chOff x="0" y="0"/>
              <a:chExt cx="2147483647" cy="2147483647"/>
            </a:xfrm>
          </p:grpSpPr>
          <p:pic>
            <p:nvPicPr>
              <p:cNvPr id="22" name="Shape 22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3656791" y="0"/>
                <a:ext cx="2143826855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3" name="Shape 23"/>
              <p:cNvSpPr txBox="1"/>
              <p:nvPr/>
            </p:nvSpPr>
            <p:spPr>
              <a:xfrm>
                <a:off x="0" y="1057331357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endParaRPr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373347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2362200"/>
            <a:ext cx="84201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IPTU – Imposto Predial e Territorial Urbano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4069E06-489D-88D5-91CE-FADE07D6A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61665"/>
            <a:ext cx="8640960" cy="597666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214290"/>
            <a:ext cx="91440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IRRF – Imposto sobre Renda e Proventos de Qualquer Natureza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9BD8748-0EC1-23AE-08EE-2EF2ABB8C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045287"/>
            <a:ext cx="8640960" cy="540804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2852"/>
            <a:ext cx="91440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ITBI – Imposto sobre Transmissão “Inter Vivos” de Bens Imóveis e de Direitos Reais sobre Imóveis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99F6379-7463-DE81-209A-226AF0A5C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24" y="973849"/>
            <a:ext cx="8568952" cy="547948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21429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ISS – Imposto sobre Serviços de Qualquer Natureza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2C8C88E-44D4-1B5D-943E-F741A1511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675954"/>
            <a:ext cx="8640960" cy="563336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TAXAS PELO EXERCÍCIO DO PODER DE POLÍCIA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E20E6E1-B68D-E366-9B01-68C7DDC23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604517"/>
            <a:ext cx="8640960" cy="570480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TAXAS PELA PRESTAÇÃO DE SERVIÇOS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3C554EE-3309-6184-DA79-8110E5C11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24" y="604517"/>
            <a:ext cx="8568952" cy="577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511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5400" b="1" dirty="0"/>
              <a:t>RECEITAS DE CONTRIBUIÇÃO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285728"/>
            <a:ext cx="91440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COSIP – Contribuição para Custeio do Serviço de Iluminação Pública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DE4DEDD-D4E3-3D79-0405-08E1CE99D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116725"/>
            <a:ext cx="8640960" cy="533661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5400" b="1" dirty="0"/>
              <a:t>RECEITA PATRIMONIAL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Remuneração de Depósitos Bancários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1D2DDD4-7A70-64B3-7058-F5575663B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16" y="604517"/>
            <a:ext cx="8712967" cy="570480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2362200"/>
            <a:ext cx="84201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0334974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5400" b="1" dirty="0"/>
              <a:t>TRANSFERÊNCIAS DA UNIÃO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FPM – Cota Parte do Fundo de Participação dos Municípios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B3193DD-5C8A-7A93-3D37-C276CF867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16" y="604517"/>
            <a:ext cx="8712968" cy="583264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i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Royalties</a:t>
            </a: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 – Transferências da União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B47264C-FA04-3B23-8304-6D81784D8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604517"/>
            <a:ext cx="8640960" cy="592082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21429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Transferências de Recursos do Sistema Único de Saúde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86CA7F8-420D-1B20-63EF-AA25D6D2B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675955"/>
            <a:ext cx="8784976" cy="577738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99735"/>
            <a:ext cx="91440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Transferências de Recursos do Fundo Nacional de Assistência Social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0C0B9EA-EAD3-8C20-F0DB-E612E1583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32958"/>
            <a:ext cx="8496944" cy="518457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99735"/>
            <a:ext cx="91440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Transferências de Recursos do Fundo Nacional de Desenvolvimento da Educação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84EA7A6-2640-BE28-D2A2-E8100ED9A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030732"/>
            <a:ext cx="8640960" cy="50101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5400" b="1" dirty="0"/>
              <a:t>TRANSFERÊNCIAS DO ESTADO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1567" y="23465"/>
            <a:ext cx="91440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ICMS – Cota Parte Imposto sobre a Circulação de Mercadorias e Prestação de Serviços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15D682D-5ED8-4EEB-4781-6833862D0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854462"/>
            <a:ext cx="8784976" cy="559887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60399"/>
            <a:ext cx="91440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IPVA – Cota Parte Imposto sobre a Propriedade de Veículos Automotores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0405A6D-6D8E-0885-380C-3B3D47462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991396"/>
            <a:ext cx="8784976" cy="546194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4650"/>
            <a:ext cx="91440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IPI Exportação – Cota Parte do Imposto sobre Produtos Industrializados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7FA250F-C202-1070-36FC-53AAEF4E9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16" y="975647"/>
            <a:ext cx="8712968" cy="533367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312" y="2552290"/>
            <a:ext cx="8715375" cy="2808312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pt-BR" sz="3000" b="1" cap="none" dirty="0">
                <a:solidFill>
                  <a:srgbClr val="FF0000"/>
                </a:solidFill>
                <a:latin typeface="Bookman Old Style" pitchFamily="18" charset="0"/>
              </a:rPr>
              <a:t>AUDIÊNCIA PÚBLICA PARA AVALIAÇÃO DO CUMPRIMENTO DAS METAS FISCAIS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pt-BR" sz="3200" b="1" cap="none" dirty="0">
                <a:solidFill>
                  <a:srgbClr val="FF0000"/>
                </a:solidFill>
                <a:latin typeface="Bookman Old Style" pitchFamily="18" charset="0"/>
              </a:rPr>
              <a:t>2º QUADRIMESTRE DE 2022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pt-BR" sz="1800" cap="none" dirty="0">
                <a:solidFill>
                  <a:srgbClr val="FF0000"/>
                </a:solidFill>
                <a:latin typeface="Bookman Old Style" pitchFamily="18" charset="0"/>
              </a:rPr>
              <a:t>(§4º, ART. 9º, LEI COMPLEMENTAR Nº 101, DE 04 DE MAIO DE 2000)</a:t>
            </a:r>
            <a:r>
              <a:rPr lang="pt-BR" sz="1800" cap="none" dirty="0">
                <a:solidFill>
                  <a:srgbClr val="FF0000"/>
                </a:solidFill>
              </a:rPr>
              <a:t> 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C96AE8B-D990-4202-8640-EE6505CEA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500062"/>
            <a:ext cx="8420100" cy="1200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1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3270" y="18864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i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Royalties</a:t>
            </a: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 – Transferências do Estado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BD3F9A5-565F-9B6C-C05B-F22854E75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650305"/>
            <a:ext cx="8640960" cy="549403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5400" b="1" dirty="0"/>
              <a:t>TRANSFERÊNCIAS MULTIGOVERNAMENTAIS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12940" y="188640"/>
            <a:ext cx="9144000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FUNDEB – Transferência de Recursos do Fundo de Manutenção e Desenvolvimento da Educação e de Valorização dos Profissionais da Educação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156EB3B-0919-989B-5714-F579D1B17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388969"/>
            <a:ext cx="8640960" cy="501967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4000" b="1" dirty="0"/>
              <a:t>RECEITAS DE CAPITAL - TRANSFERÊNCIAS DA UNIÃO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12940" y="18864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Transferência da União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8E0E3C3-8692-C972-B475-D9E62071C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650305"/>
            <a:ext cx="8640959" cy="5442991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313" y="2781300"/>
            <a:ext cx="8715375" cy="35766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6000" b="1" dirty="0">
                <a:solidFill>
                  <a:srgbClr val="FF0000"/>
                </a:solidFill>
                <a:latin typeface="Bookman Old Style" pitchFamily="18" charset="0"/>
              </a:rPr>
              <a:t>DESPESAS</a:t>
            </a:r>
            <a:r>
              <a:rPr lang="pt-BR" sz="4800" b="1" cap="none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ransition>
    <p:dissolv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pt-BR" sz="5400" b="1" dirty="0">
                <a:solidFill>
                  <a:schemeClr val="bg1">
                    <a:lumMod val="95000"/>
                  </a:schemeClr>
                </a:solidFill>
              </a:rPr>
              <a:t>ONDE FORAM APLICADOS OS RECURSOS?</a:t>
            </a:r>
          </a:p>
        </p:txBody>
      </p:sp>
    </p:spTree>
  </p:cSld>
  <p:clrMapOvr>
    <a:masterClrMapping/>
  </p:clrMapOvr>
  <p:transition>
    <p:dissolv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Quadro 3 – Execução Orçamentária da Despesa</a:t>
            </a:r>
            <a:b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shade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951A882-872A-4AA6-9E12-446FF2BD1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16" y="836712"/>
            <a:ext cx="8712968" cy="216024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3C79D4D-EFDC-597A-626D-E1B49F9F35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516" y="3429000"/>
            <a:ext cx="8712968" cy="216024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Quadro 4 – Despesas por Grupo de Natureza </a:t>
            </a:r>
            <a:b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4B14041-FAEB-83EF-9F5A-E4FE4602E4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96752"/>
            <a:ext cx="8784976" cy="359891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Despesas por Grupo de Natureza </a:t>
            </a:r>
            <a:b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shade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5E5CBE1-508D-E0D0-B31E-3F5DFC8A7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876" y="1340768"/>
            <a:ext cx="7772399" cy="463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549550"/>
      </p:ext>
    </p:extLst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313" y="2781300"/>
            <a:ext cx="8715375" cy="35766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6000" b="1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RECEITAS</a:t>
            </a:r>
            <a:endParaRPr lang="pt-BR" sz="4800" b="1" cap="none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pt-BR" sz="5400" b="1" dirty="0">
                <a:solidFill>
                  <a:schemeClr val="bg1">
                    <a:lumMod val="95000"/>
                  </a:schemeClr>
                </a:solidFill>
              </a:rPr>
              <a:t>DESPESAS POR GRUPO FUNÇÃO DE GOVERNO</a:t>
            </a:r>
          </a:p>
        </p:txBody>
      </p:sp>
    </p:spTree>
    <p:extLst>
      <p:ext uri="{BB962C8B-B14F-4D97-AF65-F5344CB8AC3E}">
        <p14:creationId xmlns:p14="http://schemas.microsoft.com/office/powerpoint/2010/main" val="255328089"/>
      </p:ext>
    </p:extLst>
  </p:cSld>
  <p:clrMapOvr>
    <a:masterClrMapping/>
  </p:clrMapOvr>
  <p:transition>
    <p:dissolv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12940" y="18864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ctr"/>
            <a:r>
              <a:rPr lang="pt-BR" sz="2400" b="1" dirty="0">
                <a:solidFill>
                  <a:srgbClr val="FF0000"/>
                </a:solidFill>
                <a:latin typeface="Century Gothic"/>
              </a:rPr>
              <a:t>Função Legislativa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D110BC7-2E41-0EA3-3F5B-268D9A20E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742950"/>
            <a:ext cx="864096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7814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12940" y="18864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ctr"/>
            <a:r>
              <a:rPr lang="pt-BR" sz="2400" b="1" dirty="0">
                <a:solidFill>
                  <a:srgbClr val="FF0000"/>
                </a:solidFill>
                <a:latin typeface="Century Gothic"/>
              </a:rPr>
              <a:t>Função Judiciária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6556973-67AA-64C8-8724-6B3673BC3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584" y="764704"/>
            <a:ext cx="8568952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619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12940" y="18864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ctr"/>
            <a:r>
              <a:rPr lang="pt-BR" sz="2400" b="1" dirty="0">
                <a:solidFill>
                  <a:srgbClr val="FF0000"/>
                </a:solidFill>
                <a:latin typeface="Century Gothic"/>
              </a:rPr>
              <a:t>Função Administração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4777AFF-28C9-A7CD-6A6C-A76499EC3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836712"/>
            <a:ext cx="8784976" cy="573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7346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12940" y="18864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ctr"/>
            <a:r>
              <a:rPr lang="pt-BR" sz="2400" b="1" dirty="0">
                <a:solidFill>
                  <a:srgbClr val="FF0000"/>
                </a:solidFill>
                <a:latin typeface="Century Gothic"/>
              </a:rPr>
              <a:t>Função Segurança Pública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18DB485-DE62-378C-F07D-B033007A9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80" y="764704"/>
            <a:ext cx="8640960" cy="578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771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12940" y="18864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ctr"/>
            <a:r>
              <a:rPr lang="pt-BR" sz="2400" b="1" dirty="0">
                <a:solidFill>
                  <a:srgbClr val="FF0000"/>
                </a:solidFill>
                <a:latin typeface="Century Gothic"/>
              </a:rPr>
              <a:t>Função Assistência Social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AF550CA-9E7E-6ED4-EE0F-A59270D1E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584" y="836712"/>
            <a:ext cx="8568952" cy="550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8692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12940" y="18864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ctr"/>
            <a:r>
              <a:rPr lang="pt-BR" sz="2400" b="1" dirty="0">
                <a:solidFill>
                  <a:srgbClr val="FF0000"/>
                </a:solidFill>
                <a:latin typeface="Century Gothic"/>
              </a:rPr>
              <a:t>Função Previdência Social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350AAF7-4F00-B375-D78C-683F76720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814387"/>
            <a:ext cx="8640960" cy="571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1319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12940" y="18864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ctr"/>
            <a:r>
              <a:rPr lang="pt-BR" sz="2400" b="1" dirty="0">
                <a:solidFill>
                  <a:srgbClr val="FF0000"/>
                </a:solidFill>
                <a:latin typeface="Century Gothic"/>
              </a:rPr>
              <a:t>Função Saúde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FBBE1BE-CCD7-E2BA-5D7E-215AAAB14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686060"/>
            <a:ext cx="8712967" cy="58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3212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12940" y="18864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ctr"/>
            <a:r>
              <a:rPr lang="pt-BR" sz="2400" b="1" dirty="0">
                <a:solidFill>
                  <a:srgbClr val="FF0000"/>
                </a:solidFill>
                <a:latin typeface="Century Gothic"/>
              </a:rPr>
              <a:t>Função Trabalho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6F530CD-7165-28E3-B969-42C096040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24" y="836712"/>
            <a:ext cx="8568952" cy="559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7633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12940" y="18864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ctr"/>
            <a:r>
              <a:rPr lang="pt-BR" sz="2400" b="1" dirty="0">
                <a:solidFill>
                  <a:srgbClr val="FF0000"/>
                </a:solidFill>
                <a:latin typeface="Century Gothic"/>
              </a:rPr>
              <a:t>Função Educação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557AD2A-6890-9B91-CA0E-213C242BE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782730"/>
            <a:ext cx="8856984" cy="588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852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5400" b="1" dirty="0"/>
              <a:t>QUAL A ORIGEM DOS RECURSOS?</a:t>
            </a:r>
          </a:p>
        </p:txBody>
      </p:sp>
    </p:spTree>
  </p:cSld>
  <p:clrMapOvr>
    <a:masterClrMapping/>
  </p:clrMapOvr>
  <p:transition>
    <p:dissolv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12940" y="18864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ctr"/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Função Direitos da Cidadania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111DF39-6E7F-936C-52B4-EB8418E77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836712"/>
            <a:ext cx="8640960" cy="551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7305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12940" y="18864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ctr"/>
            <a:r>
              <a:rPr lang="pt-BR" sz="2400" b="1" dirty="0">
                <a:solidFill>
                  <a:srgbClr val="FF0000"/>
                </a:solidFill>
                <a:latin typeface="Century Gothic"/>
              </a:rPr>
              <a:t>Função Urbanismo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3BE3AD6-6F1B-D297-5DD1-03A8150A5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24" y="800708"/>
            <a:ext cx="8568952" cy="543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9103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12940" y="18864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ctr"/>
            <a:r>
              <a:rPr lang="pt-BR" sz="2400" b="1" dirty="0">
                <a:solidFill>
                  <a:srgbClr val="FF0000"/>
                </a:solidFill>
                <a:latin typeface="Century Gothic"/>
              </a:rPr>
              <a:t>Função Habitação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1F497A9-C001-7DA5-4D95-6FB3F2111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24" y="836712"/>
            <a:ext cx="8568952" cy="554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781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12940" y="18864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ctr"/>
            <a:r>
              <a:rPr lang="pt-BR" sz="2400" b="1" dirty="0">
                <a:solidFill>
                  <a:srgbClr val="FF0000"/>
                </a:solidFill>
                <a:latin typeface="Century Gothic"/>
              </a:rPr>
              <a:t>Função Saneamento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B70D383-75F8-E676-9199-46EC4C153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836712"/>
            <a:ext cx="8784975" cy="559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574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12940" y="18864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ctr"/>
            <a:r>
              <a:rPr lang="pt-BR" sz="2400" b="1" dirty="0">
                <a:solidFill>
                  <a:srgbClr val="FF0000"/>
                </a:solidFill>
                <a:latin typeface="Century Gothic"/>
              </a:rPr>
              <a:t>Função Gestão Ambiental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EC6375D-6B0F-EEF6-29AE-3D3EF5CB5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16" y="908720"/>
            <a:ext cx="8712968" cy="559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91617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12940" y="18864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ctr"/>
            <a:r>
              <a:rPr lang="pt-BR" sz="2400" b="1" dirty="0">
                <a:solidFill>
                  <a:srgbClr val="FF0000"/>
                </a:solidFill>
                <a:latin typeface="Century Gothic"/>
              </a:rPr>
              <a:t>Função Ciência e Tecnologia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32272D4-9A9B-FCF4-A5B6-97FB15CAB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908720"/>
            <a:ext cx="8496944" cy="547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846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12940" y="18864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ctr"/>
            <a:r>
              <a:rPr lang="pt-BR" sz="2400" b="1" dirty="0">
                <a:solidFill>
                  <a:srgbClr val="FF0000"/>
                </a:solidFill>
                <a:latin typeface="Century Gothic"/>
              </a:rPr>
              <a:t>Função Agricultura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94F2DBF-6ABE-F574-B214-1AE732682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24" y="908720"/>
            <a:ext cx="8568952" cy="547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40000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12940" y="18864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ctr"/>
            <a:r>
              <a:rPr lang="pt-BR" sz="2400" b="1" dirty="0">
                <a:solidFill>
                  <a:srgbClr val="FF0000"/>
                </a:solidFill>
                <a:latin typeface="Century Gothic"/>
              </a:rPr>
              <a:t>Função Comércio e Serviços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BA4D01F-E27D-79D4-D2F7-3C5F2D001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16" y="908720"/>
            <a:ext cx="8712968" cy="576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99362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12940" y="18864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ctr"/>
            <a:r>
              <a:rPr lang="pt-BR" sz="2400" b="1" dirty="0">
                <a:solidFill>
                  <a:srgbClr val="FF0000"/>
                </a:solidFill>
                <a:latin typeface="Century Gothic"/>
              </a:rPr>
              <a:t>Função Energia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E461DB7-DC41-6CA8-E22B-64BC71E75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24" y="908721"/>
            <a:ext cx="856895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96694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12940" y="18864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ctr"/>
            <a:r>
              <a:rPr lang="pt-BR" sz="2400" b="1" dirty="0">
                <a:solidFill>
                  <a:srgbClr val="FF0000"/>
                </a:solidFill>
                <a:latin typeface="Century Gothic"/>
              </a:rPr>
              <a:t>Função Transporte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EB6BA1B-A9BB-D40F-5B17-FA9C59A28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24" y="836712"/>
            <a:ext cx="8568952" cy="561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646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357188"/>
            <a:ext cx="7772400" cy="533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Quadro 1 – Execução Orçamentária da Receita</a:t>
            </a:r>
            <a:b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FD75B75-9FE6-A2CF-2B08-85FC582C8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85" y="918454"/>
            <a:ext cx="8721030" cy="272657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12940" y="18864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ctr"/>
            <a:r>
              <a:rPr lang="pt-BR" sz="2400" b="1" dirty="0">
                <a:solidFill>
                  <a:srgbClr val="FF0000"/>
                </a:solidFill>
                <a:latin typeface="Century Gothic"/>
              </a:rPr>
              <a:t>Função Desporto e Lazer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7B43140-E064-FBB0-F7EC-ACA78ADEF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24" y="764704"/>
            <a:ext cx="8568951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1968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12940" y="18864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ctr"/>
            <a:r>
              <a:rPr lang="pt-BR" sz="2400" b="1" dirty="0">
                <a:solidFill>
                  <a:srgbClr val="FF0000"/>
                </a:solidFill>
                <a:latin typeface="Century Gothic"/>
              </a:rPr>
              <a:t>Função Encargos Especiais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E138E89-9324-F1B8-6638-F8EE206F2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764704"/>
            <a:ext cx="8712968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90006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1628800"/>
            <a:ext cx="8715375" cy="35766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4800" b="1" dirty="0">
                <a:solidFill>
                  <a:srgbClr val="FF0000"/>
                </a:solidFill>
                <a:latin typeface="Bookman Old Style" pitchFamily="18" charset="0"/>
              </a:rPr>
              <a:t>RESULTADO ORÇAMENTÁRIO</a:t>
            </a:r>
            <a:endParaRPr lang="pt-BR" sz="4800" b="1" cap="non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54320"/>
      </p:ext>
    </p:extLst>
  </p:cSld>
  <p:clrMapOvr>
    <a:masterClrMapping/>
  </p:clrMapOvr>
  <p:transition>
    <p:dissolv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Quadro 6 – Composição do Resultado Orçamentário</a:t>
            </a:r>
            <a:b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shade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308D07F-265E-5D8A-7D96-82F9439C7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24" y="1066800"/>
            <a:ext cx="8568952" cy="221818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CB48A03-0686-2A6A-CF93-221E946FBA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524" y="3429000"/>
            <a:ext cx="8687553" cy="306045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060848"/>
            <a:ext cx="8715375" cy="35766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6000" b="1" dirty="0">
                <a:solidFill>
                  <a:srgbClr val="FF0000"/>
                </a:solidFill>
                <a:latin typeface="Bookman Old Style" pitchFamily="18" charset="0"/>
              </a:rPr>
              <a:t>DESPESAS COM PESSOAL</a:t>
            </a:r>
            <a:endParaRPr lang="pt-BR" sz="6000" b="1" cap="non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462436"/>
      </p:ext>
    </p:extLst>
  </p:cSld>
  <p:clrMapOvr>
    <a:masterClrMapping/>
  </p:clrMapOvr>
  <p:transition>
    <p:dissolv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664"/>
            <a:ext cx="7772400" cy="457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Quadro 7 – Despesas com Pessoal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514B6B5-5110-25A4-656A-DC8F9C9F8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80728"/>
            <a:ext cx="8640960" cy="230425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97B6A10-6E0F-68B8-C145-929768592F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3466231"/>
            <a:ext cx="8640960" cy="302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029389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313" y="2781300"/>
            <a:ext cx="8715375" cy="35766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6000" b="1" cap="none" dirty="0">
                <a:solidFill>
                  <a:srgbClr val="FF0000"/>
                </a:solidFill>
                <a:latin typeface="Bookman Old Style" pitchFamily="18" charset="0"/>
              </a:rPr>
              <a:t>METAS FISCAIS</a:t>
            </a:r>
            <a:endParaRPr lang="pt-BR" sz="6000" b="1" cap="non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754061"/>
      </p:ext>
    </p:extLst>
  </p:cSld>
  <p:clrMapOvr>
    <a:masterClrMapping/>
  </p:clrMapOvr>
  <p:transition>
    <p:dissolv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799" y="395701"/>
            <a:ext cx="7772400" cy="457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Quadro 8 – Demonstrativo Resumido do Resultado Primário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B1BD6BC-1A61-2C9E-8F03-B60ABAC40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72" y="882738"/>
            <a:ext cx="8693806" cy="254626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CC2D200-33CA-F54E-6B87-60461811F9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672" y="3645023"/>
            <a:ext cx="8693806" cy="288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948540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918648" cy="457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sz="20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Quadro 9 – Demonstrativo Resumido do Resultado Nominal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9CBA5FB-DC2B-0307-862D-18651E50C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22" y="1196752"/>
            <a:ext cx="8604956" cy="175432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7AA1DE6-E1B3-3F34-8543-4673B28D0B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522" y="3284984"/>
            <a:ext cx="8604956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948540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09600"/>
            <a:ext cx="7918648" cy="457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sz="20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Quadro 10 – Demonstrativo Resumido da Dívida Consolidada Líquida</a:t>
            </a:r>
            <a:endParaRPr lang="pt-BR" sz="2000" b="1" dirty="0">
              <a:solidFill>
                <a:schemeClr val="accent3">
                  <a:shade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B68DA1C-943C-AE89-7D3F-AE7591BDA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09" y="1412776"/>
            <a:ext cx="8568951" cy="172819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3EAFACE-8FAD-D7E1-449A-5AC5E5BFC9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608" y="3429000"/>
            <a:ext cx="8568951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3875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Quadro 2 – Composição das Receitas Arrecadadas</a:t>
            </a:r>
            <a:b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09C4A07-7D20-1AC1-DED9-39A5FCA33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16" y="980728"/>
            <a:ext cx="8712968" cy="378213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Composição das Receitas Arrecadadas</a:t>
            </a:r>
            <a:b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DFEDCD4-B833-A913-DB8C-FF72B8351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75" y="1141552"/>
            <a:ext cx="8107849" cy="457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427130"/>
      </p:ext>
    </p:extLst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4000" b="1" dirty="0"/>
              <a:t>IMPOSTOS, TAXAS E CONTRIBUIÇÕES DE MELHORIA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uxo">
  <a:themeElements>
    <a:clrScheme name="Concurso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3666</TotalTime>
  <Words>465</Words>
  <Application>Microsoft Office PowerPoint</Application>
  <PresentationFormat>Apresentação na tela (4:3)</PresentationFormat>
  <Paragraphs>136</Paragraphs>
  <Slides>69</Slides>
  <Notes>69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69</vt:i4>
      </vt:variant>
    </vt:vector>
  </HeadingPairs>
  <TitlesOfParts>
    <vt:vector size="77" baseType="lpstr">
      <vt:lpstr>Arial</vt:lpstr>
      <vt:lpstr>Bookman Old Style</vt:lpstr>
      <vt:lpstr>Calibri</vt:lpstr>
      <vt:lpstr>Century Gothic</vt:lpstr>
      <vt:lpstr>Constantia</vt:lpstr>
      <vt:lpstr>Noto Sans Symbols</vt:lpstr>
      <vt:lpstr>Tema do Office</vt:lpstr>
      <vt:lpstr>Fluxo</vt:lpstr>
      <vt:lpstr>Apresentação do PowerPoint</vt:lpstr>
      <vt:lpstr>Apresentação do PowerPoint</vt:lpstr>
      <vt:lpstr>Apresentação do PowerPoint</vt:lpstr>
      <vt:lpstr>Apresentação do PowerPoint</vt:lpstr>
      <vt:lpstr>QUAL A ORIGEM DOS RECURSOS?</vt:lpstr>
      <vt:lpstr>Quadro 1 – Execução Orçamentária da Receita </vt:lpstr>
      <vt:lpstr>Quadro 2 – Composição das Receitas Arrecadadas </vt:lpstr>
      <vt:lpstr>Composição das Receitas Arrecadadas </vt:lpstr>
      <vt:lpstr>IMPOSTOS, TAXAS E CONTRIBUIÇÕES DE MELHORIA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RECEITAS DE CONTRIBUIÇÃO</vt:lpstr>
      <vt:lpstr>Apresentação do PowerPoint</vt:lpstr>
      <vt:lpstr>RECEITA PATRIMONIAL</vt:lpstr>
      <vt:lpstr>Apresentação do PowerPoint</vt:lpstr>
      <vt:lpstr>TRANSFERÊNCIAS DA UNIÃO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TRANSFERÊNCIAS DO ESTADO</vt:lpstr>
      <vt:lpstr>Apresentação do PowerPoint</vt:lpstr>
      <vt:lpstr>Apresentação do PowerPoint</vt:lpstr>
      <vt:lpstr>Apresentação do PowerPoint</vt:lpstr>
      <vt:lpstr>Apresentação do PowerPoint</vt:lpstr>
      <vt:lpstr>TRANSFERÊNCIAS MULTIGOVERNAMENTAIS</vt:lpstr>
      <vt:lpstr>Apresentação do PowerPoint</vt:lpstr>
      <vt:lpstr>RECEITAS DE CAPITAL - TRANSFERÊNCIAS DA UNIÃO</vt:lpstr>
      <vt:lpstr>Apresentação do PowerPoint</vt:lpstr>
      <vt:lpstr>Apresentação do PowerPoint</vt:lpstr>
      <vt:lpstr>ONDE FORAM APLICADOS OS RECURSOS?</vt:lpstr>
      <vt:lpstr>Quadro 3 – Execução Orçamentária da Despesa </vt:lpstr>
      <vt:lpstr>Quadro 4 – Despesas por Grupo de Natureza  </vt:lpstr>
      <vt:lpstr>Despesas por Grupo de Natureza  </vt:lpstr>
      <vt:lpstr>DESPESAS POR GRUPO FUNÇÃO DE GOVERNO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Quadro 6 – Composição do Resultado Orçamentário </vt:lpstr>
      <vt:lpstr>Apresentação do PowerPoint</vt:lpstr>
      <vt:lpstr>Quadro 7 – Despesas com Pessoal</vt:lpstr>
      <vt:lpstr>Apresentação do PowerPoint</vt:lpstr>
      <vt:lpstr>Quadro 8 – Demonstrativo Resumido do Resultado Primário</vt:lpstr>
      <vt:lpstr>Quadro 9 – Demonstrativo Resumido do Resultado Nominal</vt:lpstr>
      <vt:lpstr>Quadro 10 – Demonstrativo Resumido da Dívida Consolidada Líquida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 A ORIGEM DOS RECURSOS?</dc:title>
  <dc:creator>Usuario</dc:creator>
  <cp:lastModifiedBy>Joab Santana de Carvalho</cp:lastModifiedBy>
  <cp:revision>248</cp:revision>
  <cp:lastPrinted>2022-09-28T14:14:25Z</cp:lastPrinted>
  <dcterms:created xsi:type="dcterms:W3CDTF">2011-05-30T13:37:29Z</dcterms:created>
  <dcterms:modified xsi:type="dcterms:W3CDTF">2022-09-28T16:40:25Z</dcterms:modified>
</cp:coreProperties>
</file>