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266" r:id="rId3"/>
    <p:sldId id="398" r:id="rId4"/>
    <p:sldId id="397" r:id="rId5"/>
    <p:sldId id="302" r:id="rId6"/>
    <p:sldId id="256" r:id="rId7"/>
    <p:sldId id="294" r:id="rId8"/>
    <p:sldId id="296" r:id="rId9"/>
    <p:sldId id="351" r:id="rId10"/>
    <p:sldId id="281" r:id="rId11"/>
    <p:sldId id="257" r:id="rId12"/>
    <p:sldId id="258" r:id="rId13"/>
    <p:sldId id="259" r:id="rId14"/>
    <p:sldId id="260" r:id="rId15"/>
    <p:sldId id="261" r:id="rId16"/>
    <p:sldId id="339" r:id="rId17"/>
    <p:sldId id="282" r:id="rId18"/>
    <p:sldId id="265" r:id="rId19"/>
    <p:sldId id="284" r:id="rId20"/>
    <p:sldId id="267" r:id="rId21"/>
    <p:sldId id="285" r:id="rId22"/>
    <p:sldId id="268" r:id="rId23"/>
    <p:sldId id="269" r:id="rId24"/>
    <p:sldId id="271" r:id="rId25"/>
    <p:sldId id="272" r:id="rId26"/>
    <p:sldId id="274" r:id="rId27"/>
    <p:sldId id="388" r:id="rId28"/>
    <p:sldId id="286" r:id="rId29"/>
    <p:sldId id="275" r:id="rId30"/>
    <p:sldId id="276" r:id="rId31"/>
    <p:sldId id="277" r:id="rId32"/>
    <p:sldId id="394" r:id="rId33"/>
    <p:sldId id="278" r:id="rId34"/>
    <p:sldId id="288" r:id="rId35"/>
    <p:sldId id="280" r:id="rId36"/>
    <p:sldId id="389" r:id="rId37"/>
    <p:sldId id="390" r:id="rId38"/>
    <p:sldId id="303" r:id="rId39"/>
    <p:sldId id="289" r:id="rId40"/>
    <p:sldId id="298" r:id="rId41"/>
    <p:sldId id="299" r:id="rId42"/>
    <p:sldId id="340" r:id="rId43"/>
    <p:sldId id="399" r:id="rId44"/>
    <p:sldId id="301" r:id="rId45"/>
    <p:sldId id="395" r:id="rId46"/>
    <p:sldId id="305" r:id="rId47"/>
    <p:sldId id="385" r:id="rId48"/>
    <p:sldId id="386" r:id="rId49"/>
    <p:sldId id="383" r:id="rId50"/>
    <p:sldId id="387" r:id="rId51"/>
    <p:sldId id="393" r:id="rId52"/>
    <p:sldId id="396" r:id="rId5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10" d="100"/>
          <a:sy n="110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14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13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0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78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29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4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0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573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421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476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6350" algn="l" rtl="0">
              <a:spcBef>
                <a:spcPts val="1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87" algn="l" rtl="0">
              <a:spcBef>
                <a:spcPts val="18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05727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503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828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042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385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AE060E">
                  <a:alpha val="44705"/>
                </a:srgbClr>
              </a:gs>
              <a:gs pos="100000">
                <a:srgbClr val="FF4A00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44000"/>
              </a:gs>
              <a:gs pos="80000">
                <a:srgbClr val="E10004"/>
              </a:gs>
              <a:gs pos="100000">
                <a:srgbClr val="E1000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424242"/>
                </a:buClr>
                <a:buSzPct val="25000"/>
                <a:buFont typeface="Century Gothic"/>
                <a:buNone/>
              </a:pPr>
              <a:t>‹nº›</a:t>
            </a:fld>
            <a:endParaRPr lang="pt-BR" sz="12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8" name="Shape 18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9" name="Shape 1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Shape 20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3347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461665"/>
            <a:ext cx="8856984" cy="5991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45287"/>
            <a:ext cx="8784976" cy="540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3849"/>
            <a:ext cx="8784976" cy="5479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76004"/>
            <a:ext cx="8640960" cy="563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4517"/>
            <a:ext cx="8784976" cy="577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4517"/>
            <a:ext cx="8784976" cy="58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116725"/>
            <a:ext cx="8712968" cy="522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604517"/>
            <a:ext cx="8712967" cy="5822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34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04517"/>
            <a:ext cx="8640960" cy="575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IPTR – Cota Parte do Imposto sobre a Propriedade Territorial Rural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973849"/>
            <a:ext cx="8712968" cy="547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4516"/>
            <a:ext cx="8784976" cy="5848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669648"/>
            <a:ext cx="8712968" cy="563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30732"/>
            <a:ext cx="8784976" cy="5565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030732"/>
            <a:ext cx="8712968" cy="556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79" y="854462"/>
            <a:ext cx="8784976" cy="5670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991396"/>
            <a:ext cx="8712968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" y="2552290"/>
            <a:ext cx="8715375" cy="2808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1º QUADRIMESTRE DE </a:t>
            </a:r>
            <a:r>
              <a:rPr lang="pt-BR" sz="3200" b="1" cap="none" dirty="0" smtClean="0">
                <a:solidFill>
                  <a:srgbClr val="FF0000"/>
                </a:solidFill>
                <a:latin typeface="Bookman Old Style" pitchFamily="18" charset="0"/>
              </a:rPr>
              <a:t>2022</a:t>
            </a:r>
            <a:endParaRPr lang="pt-BR" sz="3200" b="1" cap="none" dirty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C96AE8B-D990-4202-8640-EE6505CE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0062"/>
            <a:ext cx="8420100" cy="12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975647"/>
            <a:ext cx="8712968" cy="560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Contribuição de Intervenção no Domínio Econômico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606315"/>
            <a:ext cx="8712968" cy="56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6" y="650305"/>
            <a:ext cx="8712968" cy="5947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6" y="1388969"/>
            <a:ext cx="8712968" cy="522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RECEITAS DE CAPITAL - 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 da União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2" y="650305"/>
            <a:ext cx="8784976" cy="579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3 – Execução Orçamentária da Despesa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066800"/>
            <a:ext cx="8712968" cy="3082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066800"/>
            <a:ext cx="8280920" cy="4090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Despesas por Grupo de Natureza 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069935"/>
            <a:ext cx="8136904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chemeClr val="bg1">
                    <a:lumMod val="95000"/>
                  </a:schemeClr>
                </a:solidFill>
              </a:rPr>
              <a:t>DESPESAS POR GRUPO FUNÇÃO DE GOVERNO</a:t>
            </a:r>
            <a:endParaRPr lang="pt-BR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80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5 – Despesas por Função de Governo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60998"/>
            <a:ext cx="8208912" cy="56643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6 – Composição do Resultado Orçamentário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066800"/>
            <a:ext cx="8568952" cy="22181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3429000"/>
            <a:ext cx="8568952" cy="31092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40386"/>
            <a:ext cx="8640960" cy="24231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429000"/>
            <a:ext cx="86409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95701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866292"/>
            <a:ext cx="8712965" cy="22746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72" y="3284984"/>
            <a:ext cx="8693806" cy="34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18648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22" y="1124744"/>
            <a:ext cx="8604956" cy="16561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22" y="3068960"/>
            <a:ext cx="8604956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7918648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10 – Demonstrativo Resumido da Dívida Consolidada Líquida</a:t>
            </a:r>
            <a:endParaRPr lang="pt-BR" sz="20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10" y="1340768"/>
            <a:ext cx="8568951" cy="18722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10" y="3494705"/>
            <a:ext cx="856895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1 – Execução Orçamentária da Receita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90588"/>
            <a:ext cx="8640960" cy="2970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66800"/>
            <a:ext cx="8424936" cy="43784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066800"/>
            <a:ext cx="8568951" cy="524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IMPOSTOS, TAXAS E CONTRIBUIÇÕES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Concurso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365</Words>
  <Application>Microsoft Office PowerPoint</Application>
  <PresentationFormat>Apresentação na tela (4:3)</PresentationFormat>
  <Paragraphs>55</Paragraphs>
  <Slides>51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51</vt:i4>
      </vt:variant>
    </vt:vector>
  </HeadingPairs>
  <TitlesOfParts>
    <vt:vector size="59" baseType="lpstr">
      <vt:lpstr>Arial</vt:lpstr>
      <vt:lpstr>Bookman Old Style</vt:lpstr>
      <vt:lpstr>Calibri</vt:lpstr>
      <vt:lpstr>Century Gothic</vt:lpstr>
      <vt:lpstr>Constantia</vt:lpstr>
      <vt:lpstr>Noto Sans Symbols</vt:lpstr>
      <vt:lpstr>Tema do Office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QUAL A ORIGEM DOS RECURSOS?</vt:lpstr>
      <vt:lpstr>Quadro 1 – Execução Orçamentária da Receita </vt:lpstr>
      <vt:lpstr>Quadro 2 – Composição das Receitas Arrecadadas </vt:lpstr>
      <vt:lpstr>Composição das Receitas Arrecadadas </vt:lpstr>
      <vt:lpstr>IMPOSTOS, TAXAS E CONTRIBUIÇÕES DE MELHORIA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RECEITAS DE CAPITAL - TRANSFERÊNCIAS DA UNIÃO</vt:lpstr>
      <vt:lpstr>Apresentação do PowerPoint</vt:lpstr>
      <vt:lpstr>Apresentação do PowerPoint</vt:lpstr>
      <vt:lpstr>ONDE FORAM APLICADOS OS RECURSOS?</vt:lpstr>
      <vt:lpstr>Quadro 3 – Execução Orçamentária da Despesa </vt:lpstr>
      <vt:lpstr>Quadro 4 – Despesas por Grupo de Natureza  </vt:lpstr>
      <vt:lpstr>Despesas por Grupo de Natureza  </vt:lpstr>
      <vt:lpstr>DESPESAS POR GRUPO FUNÇÃO DE GOVERNO</vt:lpstr>
      <vt:lpstr>Quadro 5 – Despesas por Função de Governo </vt:lpstr>
      <vt:lpstr>Apresentação do PowerPoint</vt:lpstr>
      <vt:lpstr>Quadro 6 – Composição do Resultado Orçamentário 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  <vt:lpstr>Quadro 10 – Demonstrativo Resumido da Dívida Consolidada Líquida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244</cp:revision>
  <cp:lastPrinted>2020-05-28T13:05:59Z</cp:lastPrinted>
  <dcterms:created xsi:type="dcterms:W3CDTF">2011-05-30T13:37:29Z</dcterms:created>
  <dcterms:modified xsi:type="dcterms:W3CDTF">2022-05-30T20:25:22Z</dcterms:modified>
</cp:coreProperties>
</file>