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2"/>
  </p:notesMasterIdLst>
  <p:handoutMasterIdLst>
    <p:handoutMasterId r:id="rId83"/>
  </p:handoutMasterIdLst>
  <p:sldIdLst>
    <p:sldId id="266" r:id="rId3"/>
    <p:sldId id="397" r:id="rId4"/>
    <p:sldId id="302" r:id="rId5"/>
    <p:sldId id="256" r:id="rId6"/>
    <p:sldId id="294" r:id="rId7"/>
    <p:sldId id="296" r:id="rId8"/>
    <p:sldId id="351" r:id="rId9"/>
    <p:sldId id="281" r:id="rId10"/>
    <p:sldId id="257" r:id="rId11"/>
    <p:sldId id="258" r:id="rId12"/>
    <p:sldId id="259" r:id="rId13"/>
    <p:sldId id="260" r:id="rId14"/>
    <p:sldId id="261" r:id="rId15"/>
    <p:sldId id="339" r:id="rId16"/>
    <p:sldId id="282" r:id="rId17"/>
    <p:sldId id="265" r:id="rId18"/>
    <p:sldId id="284" r:id="rId19"/>
    <p:sldId id="267" r:id="rId20"/>
    <p:sldId id="285" r:id="rId21"/>
    <p:sldId id="268" r:id="rId22"/>
    <p:sldId id="271" r:id="rId23"/>
    <p:sldId id="272" r:id="rId24"/>
    <p:sldId id="274" r:id="rId25"/>
    <p:sldId id="388" r:id="rId26"/>
    <p:sldId id="286" r:id="rId27"/>
    <p:sldId id="275" r:id="rId28"/>
    <p:sldId id="276" r:id="rId29"/>
    <p:sldId id="277" r:id="rId30"/>
    <p:sldId id="278" r:id="rId31"/>
    <p:sldId id="288" r:id="rId32"/>
    <p:sldId id="280" r:id="rId33"/>
    <p:sldId id="389" r:id="rId34"/>
    <p:sldId id="390" r:id="rId35"/>
    <p:sldId id="303" r:id="rId36"/>
    <p:sldId id="289" r:id="rId37"/>
    <p:sldId id="298" r:id="rId38"/>
    <p:sldId id="427" r:id="rId39"/>
    <p:sldId id="299" r:id="rId40"/>
    <p:sldId id="399" r:id="rId41"/>
    <p:sldId id="426" r:id="rId42"/>
    <p:sldId id="301" r:id="rId43"/>
    <p:sldId id="428" r:id="rId44"/>
    <p:sldId id="403" r:id="rId45"/>
    <p:sldId id="404" r:id="rId46"/>
    <p:sldId id="405" r:id="rId47"/>
    <p:sldId id="406" r:id="rId48"/>
    <p:sldId id="407" r:id="rId49"/>
    <p:sldId id="408" r:id="rId50"/>
    <p:sldId id="409" r:id="rId51"/>
    <p:sldId id="410" r:id="rId52"/>
    <p:sldId id="411" r:id="rId53"/>
    <p:sldId id="412" r:id="rId54"/>
    <p:sldId id="413" r:id="rId55"/>
    <p:sldId id="414" r:id="rId56"/>
    <p:sldId id="415" r:id="rId57"/>
    <p:sldId id="416" r:id="rId58"/>
    <p:sldId id="417" r:id="rId59"/>
    <p:sldId id="418" r:id="rId60"/>
    <p:sldId id="419" r:id="rId61"/>
    <p:sldId id="420" r:id="rId62"/>
    <p:sldId id="421" r:id="rId63"/>
    <p:sldId id="423" r:id="rId64"/>
    <p:sldId id="422" r:id="rId65"/>
    <p:sldId id="424" r:id="rId66"/>
    <p:sldId id="425" r:id="rId67"/>
    <p:sldId id="395" r:id="rId68"/>
    <p:sldId id="305" r:id="rId69"/>
    <p:sldId id="400" r:id="rId70"/>
    <p:sldId id="429" r:id="rId71"/>
    <p:sldId id="430" r:id="rId72"/>
    <p:sldId id="431" r:id="rId73"/>
    <p:sldId id="432" r:id="rId74"/>
    <p:sldId id="385" r:id="rId75"/>
    <p:sldId id="386" r:id="rId76"/>
    <p:sldId id="383" r:id="rId77"/>
    <p:sldId id="387" r:id="rId78"/>
    <p:sldId id="393" r:id="rId79"/>
    <p:sldId id="396" r:id="rId80"/>
    <p:sldId id="398" r:id="rId81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110" d="100"/>
          <a:sy n="110" d="100"/>
        </p:scale>
        <p:origin x="15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D663C-2D99-4206-9D02-E93D2ED689F8}" type="datetimeFigureOut">
              <a:rPr lang="pt-BR" smtClean="0"/>
              <a:pPr/>
              <a:t>22/02/2022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5E73-769E-4BEA-A985-BA6E1DEEB2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144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5173A-8791-45EE-8088-66D19F5DBC62}" type="datetimeFigureOut">
              <a:rPr lang="pt-BR" smtClean="0"/>
              <a:pPr/>
              <a:t>22/02/2022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9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04A24-5E52-4084-BFBB-8651DF6D32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28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810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473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667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27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56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496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639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961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168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14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22/02/2022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22/02/2022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22/02/2022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 b="0" i="0" u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1200" b="0" i="0" u="none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74292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 b="0" i="0" u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1200" b="0" i="0" u="none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5742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 rot="5400000">
            <a:off x="2377281" y="15080"/>
            <a:ext cx="4389436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 b="0" i="0" u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1200" b="0" i="0" u="none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589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4762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6350" algn="l" rtl="0">
              <a:spcBef>
                <a:spcPts val="18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587" algn="l" rtl="0">
              <a:spcBef>
                <a:spcPts val="180"/>
              </a:spcBef>
              <a:spcAft>
                <a:spcPts val="0"/>
              </a:spcAft>
              <a:buClr>
                <a:srgbClr val="39639D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04140" algn="l" rtl="0">
              <a:spcBef>
                <a:spcPts val="56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05727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4731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43193" algn="l" rtl="0">
              <a:spcBef>
                <a:spcPts val="36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 b="0" i="0" u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1200" b="0" i="0" u="none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931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2400" b="1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24606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209550" algn="l" rtl="0">
              <a:spcBef>
                <a:spcPts val="32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217487" algn="l" rtl="0">
              <a:spcBef>
                <a:spcPts val="320"/>
              </a:spcBef>
              <a:spcAft>
                <a:spcPts val="0"/>
              </a:spcAft>
              <a:buClr>
                <a:srgbClr val="39639D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2400" b="1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24606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209550" algn="l" rtl="0">
              <a:spcBef>
                <a:spcPts val="320"/>
              </a:spcBef>
              <a:spcAft>
                <a:spcPts val="0"/>
              </a:spcAft>
              <a:buClr>
                <a:srgbClr val="EB641B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217487" algn="l" rtl="0">
              <a:spcBef>
                <a:spcPts val="320"/>
              </a:spcBef>
              <a:spcAft>
                <a:spcPts val="0"/>
              </a:spcAft>
              <a:buClr>
                <a:srgbClr val="39639D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40335" algn="l" rtl="0">
              <a:spcBef>
                <a:spcPts val="44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381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7399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43510" algn="l" rtl="0">
              <a:spcBef>
                <a:spcPts val="32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51448" algn="l" rtl="0">
              <a:spcBef>
                <a:spcPts val="32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40335" algn="l" rtl="0">
              <a:spcBef>
                <a:spcPts val="44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3811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7399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43510" algn="l" rtl="0">
              <a:spcBef>
                <a:spcPts val="32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51448" algn="l" rtl="0">
              <a:spcBef>
                <a:spcPts val="32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 b="0" i="0" u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1200" b="0" i="0" u="none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652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51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35255" algn="l" rtl="0">
              <a:spcBef>
                <a:spcPts val="36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43193" algn="l" rtl="0">
              <a:spcBef>
                <a:spcPts val="36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51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35255" algn="l" rtl="0">
              <a:spcBef>
                <a:spcPts val="36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43193" algn="l" rtl="0">
              <a:spcBef>
                <a:spcPts val="36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 b="0" i="0" u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1200" b="0" i="0" u="none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3654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 b="0" i="0" u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1200" b="0" i="0" u="none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099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22/02/2022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22/02/2022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22/02/2022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22/02/2022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22/02/2022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22/02/2022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22/02/2022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22/02/2022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E7A29-5F4C-491D-B373-CAE5598AB663}" type="datetimeFigureOut">
              <a:rPr lang="pt-BR" smtClean="0"/>
              <a:pPr/>
              <a:t>22/02/2022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9525" y="-7937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AE060E">
                  <a:alpha val="44705"/>
                </a:srgbClr>
              </a:gs>
              <a:gs pos="100000">
                <a:srgbClr val="FF4A00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381500" y="-7937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C44000"/>
              </a:gs>
              <a:gs pos="80000">
                <a:srgbClr val="E10004"/>
              </a:gs>
              <a:gs pos="100000">
                <a:srgbClr val="E10004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EB641B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39763" marR="0" lvl="1" indent="-1165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7450" marR="0" lvl="3" indent="-127000" algn="l" rtl="0">
              <a:spcBef>
                <a:spcPts val="400"/>
              </a:spcBef>
              <a:spcAft>
                <a:spcPts val="0"/>
              </a:spcAft>
              <a:buClr>
                <a:srgbClr val="EB641B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2088" marR="0" lvl="4" indent="-134937" algn="l" rtl="0">
              <a:spcBef>
                <a:spcPts val="400"/>
              </a:spcBef>
              <a:spcAft>
                <a:spcPts val="0"/>
              </a:spcAft>
              <a:buClr>
                <a:srgbClr val="39639D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ct val="25000"/>
              <a:buFont typeface="Century Gothic"/>
              <a:buNone/>
            </a:pPr>
            <a:fld id="{00000000-1234-1234-1234-123412341234}" type="slidenum">
              <a:rPr lang="pt-BR" sz="1200" b="0" i="0" u="non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‹nº›</a:t>
            </a:fld>
            <a:endParaRPr lang="pt-BR" sz="1200" b="0" i="0" u="none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7" name="Shape 17"/>
          <p:cNvGrpSpPr/>
          <p:nvPr/>
        </p:nvGrpSpPr>
        <p:grpSpPr>
          <a:xfrm>
            <a:off x="-29291" y="-24383"/>
            <a:ext cx="9179385" cy="1048511"/>
            <a:chOff x="0" y="0"/>
            <a:chExt cx="2147483647" cy="2147483646"/>
          </a:xfrm>
        </p:grpSpPr>
        <p:grpSp>
          <p:nvGrpSpPr>
            <p:cNvPr id="18" name="Shape 18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6" cy="2147483647"/>
            </a:xfrm>
          </p:grpSpPr>
          <p:pic>
            <p:nvPicPr>
              <p:cNvPr id="19" name="Shape 19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Shape 20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1" name="Shape 21"/>
            <p:cNvGrpSpPr/>
            <p:nvPr/>
          </p:nvGrpSpPr>
          <p:grpSpPr>
            <a:xfrm>
              <a:off x="1772611" y="149824205"/>
              <a:ext cx="2145711035" cy="1860319946"/>
              <a:chOff x="0" y="0"/>
              <a:chExt cx="2147483647" cy="2147483647"/>
            </a:xfrm>
          </p:grpSpPr>
          <p:pic>
            <p:nvPicPr>
              <p:cNvPr id="22" name="Shape 22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Shape 23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14039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362200"/>
            <a:ext cx="8420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IRRF – Imposto sobre Renda e Proventos de Qualquer Natureza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1045287"/>
            <a:ext cx="8712967" cy="5552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ITBI – Imposto sobre Transmissão “Inter Vivos” de Bens Imóveis e de Direitos Reais sobre Imóveis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973849"/>
            <a:ext cx="8856984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ISS – Imposto sobre Serviços de Qualquer Natureza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75955"/>
            <a:ext cx="8784975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TAXAS PELO EXERCÍCIO DO PODER DE POLÍCIA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604517"/>
            <a:ext cx="8568951" cy="5920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TAXAS PELA PRESTAÇÃO DE SERVIÇOS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04517"/>
            <a:ext cx="8784976" cy="592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RECEITAS DE CONTRIBUIÇÃO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COSIP – Contribuição para Custeio do Serviço de Iluminação Pública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16725"/>
            <a:ext cx="8784975" cy="5480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 PATRIMONIAL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Remuneração de Depósitos Bancários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04517"/>
            <a:ext cx="8784975" cy="5992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DA UNIÃO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000" b="1" cap="none" dirty="0">
                <a:solidFill>
                  <a:srgbClr val="FF0000"/>
                </a:solidFill>
                <a:latin typeface="Bookman Old Style" pitchFamily="18" charset="0"/>
              </a:rPr>
              <a:t>AUDIÊNCIA PÚBLICA PARA AVALIAÇÃO DO CUMPRIMENTO DAS METAS FISCAIS</a:t>
            </a:r>
          </a:p>
          <a:p>
            <a:pPr eaLnBrk="1" hangingPunct="1">
              <a:defRPr/>
            </a:pPr>
            <a:r>
              <a:rPr lang="pt-BR" sz="3200" b="1" cap="none" dirty="0" smtClean="0">
                <a:solidFill>
                  <a:srgbClr val="FF0000"/>
                </a:solidFill>
                <a:latin typeface="Bookman Old Style" pitchFamily="18" charset="0"/>
              </a:rPr>
              <a:t>3º </a:t>
            </a:r>
            <a:r>
              <a:rPr lang="pt-BR" sz="3200" b="1" cap="none" dirty="0">
                <a:solidFill>
                  <a:srgbClr val="FF0000"/>
                </a:solidFill>
                <a:latin typeface="Bookman Old Style" pitchFamily="18" charset="0"/>
              </a:rPr>
              <a:t>QUADRIMESTRE DE </a:t>
            </a:r>
            <a:r>
              <a:rPr lang="pt-BR" sz="3200" b="1" cap="none" dirty="0" smtClean="0">
                <a:solidFill>
                  <a:srgbClr val="FF0000"/>
                </a:solidFill>
                <a:latin typeface="Bookman Old Style" pitchFamily="18" charset="0"/>
              </a:rPr>
              <a:t>2021</a:t>
            </a:r>
            <a:endParaRPr lang="pt-BR" sz="3200" b="1" cap="none" dirty="0">
              <a:solidFill>
                <a:srgbClr val="FF0000"/>
              </a:solidFill>
              <a:latin typeface="Bookman Old Style" pitchFamily="18" charset="0"/>
            </a:endParaRPr>
          </a:p>
          <a:p>
            <a:pPr eaLnBrk="1" hangingPunct="1">
              <a:defRPr/>
            </a:pPr>
            <a:r>
              <a:rPr lang="pt-BR" sz="1800" cap="none" dirty="0">
                <a:solidFill>
                  <a:srgbClr val="FF0000"/>
                </a:solidFill>
                <a:latin typeface="Bookman Old Style" pitchFamily="18" charset="0"/>
              </a:rPr>
              <a:t>(§4º, ART. 9º, LEI COMPLEMENTAR Nº 101, DE 04 DE MAIO DE 2000)</a:t>
            </a:r>
            <a:r>
              <a:rPr lang="pt-BR" sz="1800" cap="none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C96AE8B-D990-4202-8640-EE6505CE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00062"/>
            <a:ext cx="8420100" cy="120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FPM – Cota Parte do Fundo de Participação dos Municípios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604517"/>
            <a:ext cx="8856983" cy="5902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Royalties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– Transferências da União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37255"/>
            <a:ext cx="8640960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Sistema Único de Saúde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640959" cy="5536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9735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Fundo Nacional de Assistência Social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30732"/>
            <a:ext cx="8784975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9735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Fundo Nacional de Desenvolvimento da Educação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1030732"/>
            <a:ext cx="8712967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DO ESTADO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567" y="23465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ICMS – Cota Parte Imposto sobre a Circulação de Mercadorias e Prestação de Serviços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87" y="854462"/>
            <a:ext cx="8640959" cy="5580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60399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IPVA – Cota Parte Imposto sobre a Propriedade de Veículos Automotores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991396"/>
            <a:ext cx="8712967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4650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IPI Exportação – Cota Parte do Imposto sobre Produtos Industrializados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75647"/>
            <a:ext cx="8640959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27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Royalties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– Transferências do Estado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0" y="692696"/>
            <a:ext cx="8640959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RECEITAS</a:t>
            </a:r>
            <a:endParaRPr lang="pt-BR" sz="4800" b="1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MULTIGOVERNAMENTAIS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FUNDEB – Transferência de Recursos do Fundo de Manutenção e Desenvolvimento da Educação e de Valorização dos Profissionais da Educação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80" y="1556792"/>
            <a:ext cx="8640960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4000" b="1" dirty="0"/>
              <a:t>RECEITAS DE CAPITAL - TRANSFERÊNCIAS DA UNIÃO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 da União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Century Gothic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84" y="650305"/>
            <a:ext cx="8568952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FF0000"/>
                </a:solidFill>
                <a:latin typeface="Bookman Old Style" pitchFamily="18" charset="0"/>
              </a:rPr>
              <a:t>DESPESAS</a:t>
            </a:r>
            <a:r>
              <a:rPr lang="pt-BR" sz="4800" b="1" cap="none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chemeClr val="bg1">
                    <a:lumMod val="95000"/>
                  </a:schemeClr>
                </a:solidFill>
              </a:rPr>
              <a:t>ONDE FORAM APLICADOS OS RECURSOS?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3 – Execução Orçamentária da Despesa</a:t>
            </a: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/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93" y="1066800"/>
            <a:ext cx="8134671" cy="226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87" y="3792000"/>
            <a:ext cx="8130778" cy="226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pt-BR" sz="5400" b="1" dirty="0" smtClean="0">
                <a:solidFill>
                  <a:schemeClr val="bg1">
                    <a:lumMod val="95000"/>
                  </a:schemeClr>
                </a:solidFill>
              </a:rPr>
              <a:t>DESPESAS POR GRUPO DE NATUREZA</a:t>
            </a:r>
            <a:endParaRPr lang="pt-BR" sz="5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392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</a:t>
            </a: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4.1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– </a:t>
            </a: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Despesas Empenhadas</a:t>
            </a:r>
            <a:b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por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Grupo de Natureza </a:t>
            </a:r>
            <a:b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268760"/>
            <a:ext cx="8280000" cy="4091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44" y="1066800"/>
            <a:ext cx="792251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62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QUAL A ORIGEM DOS RECURSOS?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</a:t>
            </a: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4.2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– Despesas </a:t>
            </a: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Liquidadas </a:t>
            </a:r>
            <a:b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por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Grupo de Natureza </a:t>
            </a:r>
            <a:b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556792"/>
            <a:ext cx="8280000" cy="40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35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52736"/>
            <a:ext cx="7776864" cy="45365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pt-BR" sz="5400" b="1" dirty="0" smtClean="0">
                <a:solidFill>
                  <a:schemeClr val="bg1">
                    <a:lumMod val="95000"/>
                  </a:schemeClr>
                </a:solidFill>
              </a:rPr>
              <a:t>DESPESAS POR GRUPO FUNÇÃO DE GOVERNO</a:t>
            </a:r>
            <a:endParaRPr lang="pt-BR" sz="5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099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rgbClr val="FF0000"/>
                </a:solidFill>
                <a:latin typeface="Century Gothic"/>
              </a:rPr>
              <a:t>Função Legislativa</a:t>
            </a:r>
            <a:endParaRPr lang="pt-BR" sz="2400" b="1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84" y="650305"/>
            <a:ext cx="8568952" cy="50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rgbClr val="FF0000"/>
                </a:solidFill>
                <a:latin typeface="Century Gothic"/>
              </a:rPr>
              <a:t>Função Judiciária</a:t>
            </a:r>
            <a:endParaRPr lang="pt-BR" sz="2400" b="1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84" y="650305"/>
            <a:ext cx="8568951" cy="55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rgbClr val="FF0000"/>
                </a:solidFill>
                <a:latin typeface="Century Gothic"/>
              </a:rPr>
              <a:t>Função Administração</a:t>
            </a:r>
            <a:endParaRPr lang="pt-BR" sz="2400" b="1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96" y="650305"/>
            <a:ext cx="8352927" cy="55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rgbClr val="FF0000"/>
                </a:solidFill>
                <a:latin typeface="Century Gothic"/>
              </a:rPr>
              <a:t>Função Segurança Pública</a:t>
            </a:r>
            <a:endParaRPr lang="pt-BR" sz="2400" b="1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96" y="650305"/>
            <a:ext cx="8352927" cy="55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rgbClr val="FF0000"/>
                </a:solidFill>
                <a:latin typeface="Century Gothic"/>
              </a:rPr>
              <a:t>Função Assistência Social</a:t>
            </a:r>
            <a:endParaRPr lang="pt-BR" sz="2400" b="1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88" y="650305"/>
            <a:ext cx="8496944" cy="55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rgbClr val="FF0000"/>
                </a:solidFill>
                <a:latin typeface="Century Gothic"/>
              </a:rPr>
              <a:t>Função Previdência Social</a:t>
            </a:r>
            <a:endParaRPr lang="pt-BR" sz="2400" b="1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92" y="650305"/>
            <a:ext cx="8424935" cy="55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rgbClr val="FF0000"/>
                </a:solidFill>
                <a:latin typeface="Century Gothic"/>
              </a:rPr>
              <a:t>Função Saúde</a:t>
            </a:r>
            <a:endParaRPr lang="pt-BR" sz="2400" b="1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88" y="650305"/>
            <a:ext cx="8496943" cy="55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7772400" cy="533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Quadro 1 – Execução Orçamentária da Receita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90588"/>
            <a:ext cx="8352928" cy="252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rgbClr val="FF0000"/>
                </a:solidFill>
                <a:latin typeface="Century Gothic"/>
              </a:rPr>
              <a:t>Função Trabalho</a:t>
            </a:r>
            <a:endParaRPr lang="pt-BR" sz="2400" b="1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84" y="650305"/>
            <a:ext cx="8568951" cy="55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6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rgbClr val="FF0000"/>
                </a:solidFill>
                <a:latin typeface="Century Gothic"/>
              </a:rPr>
              <a:t>Função Educação</a:t>
            </a:r>
            <a:endParaRPr lang="pt-BR" sz="2400" b="1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88" y="650305"/>
            <a:ext cx="8496943" cy="55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rgbClr val="FF0000"/>
                </a:solidFill>
                <a:latin typeface="Century Gothic"/>
              </a:rPr>
              <a:t>Função Cultura</a:t>
            </a:r>
            <a:endParaRPr lang="pt-BR" sz="2400" b="1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92" y="650305"/>
            <a:ext cx="8424935" cy="55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Função Direitos da Cidadania</a:t>
            </a:r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92" y="650305"/>
            <a:ext cx="8424935" cy="55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rgbClr val="FF0000"/>
                </a:solidFill>
                <a:latin typeface="Century Gothic"/>
              </a:rPr>
              <a:t>Função Urbanismo</a:t>
            </a:r>
            <a:endParaRPr lang="pt-BR" sz="2400" b="1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88" y="650305"/>
            <a:ext cx="8496943" cy="55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4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rgbClr val="FF0000"/>
                </a:solidFill>
                <a:latin typeface="Century Gothic"/>
              </a:rPr>
              <a:t>Função Habitação</a:t>
            </a:r>
            <a:endParaRPr lang="pt-BR" sz="2400" b="1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84" y="650305"/>
            <a:ext cx="8568951" cy="55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rgbClr val="FF0000"/>
                </a:solidFill>
                <a:latin typeface="Century Gothic"/>
              </a:rPr>
              <a:t>Função Saneamento</a:t>
            </a:r>
            <a:endParaRPr lang="pt-BR" sz="2400" b="1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84" y="638820"/>
            <a:ext cx="8568952" cy="55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rgbClr val="FF0000"/>
                </a:solidFill>
                <a:latin typeface="Century Gothic"/>
              </a:rPr>
              <a:t>Função Gestão Ambiental</a:t>
            </a:r>
            <a:endParaRPr lang="pt-BR" sz="2400" b="1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84" y="650305"/>
            <a:ext cx="8568951" cy="55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rgbClr val="FF0000"/>
                </a:solidFill>
                <a:latin typeface="Century Gothic"/>
              </a:rPr>
              <a:t>Função Ciência e Tecnologia</a:t>
            </a:r>
            <a:endParaRPr lang="pt-BR" sz="2400" b="1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88" y="650305"/>
            <a:ext cx="8496943" cy="55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rgbClr val="FF0000"/>
                </a:solidFill>
                <a:latin typeface="Century Gothic"/>
              </a:rPr>
              <a:t>Função Agricultura</a:t>
            </a:r>
            <a:endParaRPr lang="pt-BR" sz="2400" b="1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88" y="650305"/>
            <a:ext cx="8496943" cy="55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2 – Composição das Receitas Arrecadadas</a:t>
            </a:r>
            <a:b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60581"/>
            <a:ext cx="8424936" cy="40966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rgbClr val="FF0000"/>
                </a:solidFill>
                <a:latin typeface="Century Gothic"/>
              </a:rPr>
              <a:t>Função Indústria</a:t>
            </a:r>
            <a:endParaRPr lang="pt-BR" sz="2400" b="1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88" y="650305"/>
            <a:ext cx="8496943" cy="55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rgbClr val="FF0000"/>
                </a:solidFill>
                <a:latin typeface="Century Gothic"/>
              </a:rPr>
              <a:t>Função Comércio e Serviços</a:t>
            </a:r>
            <a:endParaRPr lang="pt-BR" sz="2400" b="1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92" y="650305"/>
            <a:ext cx="8424935" cy="55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rgbClr val="FF0000"/>
                </a:solidFill>
                <a:latin typeface="Century Gothic"/>
              </a:rPr>
              <a:t>Função Energia</a:t>
            </a:r>
            <a:endParaRPr lang="pt-BR" sz="2400" b="1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88" y="650305"/>
            <a:ext cx="8496943" cy="55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rgbClr val="FF0000"/>
                </a:solidFill>
                <a:latin typeface="Century Gothic"/>
              </a:rPr>
              <a:t>Função Transporte</a:t>
            </a:r>
            <a:endParaRPr lang="pt-BR" sz="2400" b="1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88" y="650305"/>
            <a:ext cx="8496943" cy="55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rgbClr val="FF0000"/>
                </a:solidFill>
                <a:latin typeface="Century Gothic"/>
              </a:rPr>
              <a:t>Função Desporto e Lazer</a:t>
            </a:r>
            <a:endParaRPr lang="pt-BR" sz="2400" b="1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88" y="650305"/>
            <a:ext cx="8496943" cy="55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smtClean="0">
                <a:solidFill>
                  <a:srgbClr val="FF0000"/>
                </a:solidFill>
                <a:latin typeface="Century Gothic"/>
              </a:rPr>
              <a:t>Função Encargos Especiais</a:t>
            </a:r>
            <a:endParaRPr lang="pt-BR" sz="2400" b="1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88" y="650079"/>
            <a:ext cx="8496943" cy="55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1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6288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800" b="1" dirty="0">
                <a:solidFill>
                  <a:srgbClr val="FF0000"/>
                </a:solidFill>
                <a:latin typeface="Bookman Old Style" pitchFamily="18" charset="0"/>
              </a:rPr>
              <a:t>RESULTADO ORÇAMENTÁRIO</a:t>
            </a:r>
            <a:endParaRPr lang="pt-BR" sz="48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543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</a:t>
            </a: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6.1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– Composição do Resultado </a:t>
            </a: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Orçamentário (Receita Arrecadada x Despesa Empenhada)</a:t>
            </a: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/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980728"/>
            <a:ext cx="8640000" cy="216024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3645024"/>
            <a:ext cx="8640000" cy="27521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</a:t>
            </a: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6.2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– Composição do Resultado </a:t>
            </a: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Orçamentário (Receita Arrecadada x Despesa Liquidada)</a:t>
            </a: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/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66800"/>
            <a:ext cx="8640960" cy="200216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62" y="3526160"/>
            <a:ext cx="8639418" cy="278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22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060848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800" b="1" dirty="0">
                <a:solidFill>
                  <a:srgbClr val="FF0000"/>
                </a:solidFill>
                <a:latin typeface="Bookman Old Style" pitchFamily="18" charset="0"/>
              </a:rPr>
              <a:t>APLICAÇÃO DE RECUROS ORIUNDOS DE IMPOSTOS NA EDUCAÇÃO</a:t>
            </a:r>
            <a:endParaRPr lang="pt-BR" sz="48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759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Composição das Receitas Arrecadadas</a:t>
            </a:r>
            <a:b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96752"/>
            <a:ext cx="8208911" cy="490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Aplicação de Recursos na Educação – Art. 212 CRFB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59" y="1101168"/>
            <a:ext cx="8340281" cy="1440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14" y="3068960"/>
            <a:ext cx="8345325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2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060848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800" b="1" dirty="0">
                <a:solidFill>
                  <a:srgbClr val="FF0000"/>
                </a:solidFill>
                <a:latin typeface="Bookman Old Style" pitchFamily="18" charset="0"/>
              </a:rPr>
              <a:t>APLICAÇÃO DE RECURSOS ORIUNDOS DE IMPOSTOS NA SAÚDE</a:t>
            </a:r>
            <a:endParaRPr lang="pt-BR" sz="48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0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Aplicação de Recursos na Saúde – Art. 77 ADCT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69" y="1268760"/>
            <a:ext cx="8418861" cy="1440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69" y="3284984"/>
            <a:ext cx="841886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4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060848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FF0000"/>
                </a:solidFill>
                <a:latin typeface="Bookman Old Style" pitchFamily="18" charset="0"/>
              </a:rPr>
              <a:t>DESPESAS COM PESSOAL</a:t>
            </a:r>
            <a:endParaRPr lang="pt-BR" sz="60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24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7 – Despesas com Pessoal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96752"/>
            <a:ext cx="8640000" cy="194421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60" y="3429000"/>
            <a:ext cx="8640960" cy="315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29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cap="none" dirty="0">
                <a:solidFill>
                  <a:srgbClr val="FF0000"/>
                </a:solidFill>
                <a:latin typeface="Bookman Old Style" pitchFamily="18" charset="0"/>
              </a:rPr>
              <a:t>METAS FISCAIS</a:t>
            </a:r>
            <a:endParaRPr lang="pt-BR" sz="60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540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8 – Demonstrativo Resumido do Resultado Primário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6" y="980728"/>
            <a:ext cx="8722988" cy="23622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06" y="3501007"/>
            <a:ext cx="8722988" cy="293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8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18648" cy="45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9 – Demonstrativo Resumido do Resultado Nominal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17" y="1066800"/>
            <a:ext cx="8074013" cy="149810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39" y="3140968"/>
            <a:ext cx="8205927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8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09600"/>
            <a:ext cx="7918648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Quadro 10 – Demonstrativo Resumido da Dívida Consolidada Líquida</a:t>
            </a:r>
            <a:endParaRPr lang="pt-BR" sz="20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96752"/>
            <a:ext cx="7846640" cy="201622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1" y="3645024"/>
            <a:ext cx="7846640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38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362200"/>
            <a:ext cx="8420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561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4000" b="1" dirty="0"/>
              <a:t>IMPOSTOS, TAXAS E CONTRIBUIÇÕES DE MELHORIA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IPTU – Imposto Predial e Territorial Urbano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461665"/>
            <a:ext cx="8856984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xo">
  <a:themeElements>
    <a:clrScheme name="Concurso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4089</TotalTime>
  <Words>462</Words>
  <Application>Microsoft Office PowerPoint</Application>
  <PresentationFormat>Apresentação na tela (4:3)</PresentationFormat>
  <Paragraphs>85</Paragraphs>
  <Slides>79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79</vt:i4>
      </vt:variant>
    </vt:vector>
  </HeadingPairs>
  <TitlesOfParts>
    <vt:vector size="87" baseType="lpstr">
      <vt:lpstr>Arial</vt:lpstr>
      <vt:lpstr>Bookman Old Style</vt:lpstr>
      <vt:lpstr>Calibri</vt:lpstr>
      <vt:lpstr>Century Gothic</vt:lpstr>
      <vt:lpstr>Constantia</vt:lpstr>
      <vt:lpstr>Noto Sans Symbols</vt:lpstr>
      <vt:lpstr>Tema do Office</vt:lpstr>
      <vt:lpstr>Fluxo</vt:lpstr>
      <vt:lpstr>Apresentação do PowerPoint</vt:lpstr>
      <vt:lpstr>Apresentação do PowerPoint</vt:lpstr>
      <vt:lpstr>Apresentação do PowerPoint</vt:lpstr>
      <vt:lpstr>QUAL A ORIGEM DOS RECURSOS?</vt:lpstr>
      <vt:lpstr>Quadro 1 – Execução Orçamentária da Receita </vt:lpstr>
      <vt:lpstr>Quadro 2 – Composição das Receitas Arrecadadas </vt:lpstr>
      <vt:lpstr>Composição das Receitas Arrecadadas </vt:lpstr>
      <vt:lpstr>IMPOSTOS, TAXAS E CONTRIBUIÇÕES DE MELHORIA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RECEITAS DE CONTRIBUIÇÃO</vt:lpstr>
      <vt:lpstr>Apresentação do PowerPoint</vt:lpstr>
      <vt:lpstr>RECEITA PATRIMONIAL</vt:lpstr>
      <vt:lpstr>Apresentação do PowerPoint</vt:lpstr>
      <vt:lpstr>TRANSFERÊNCIAS DA UNIÃO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TRANSFERÊNCIAS DO ESTADO</vt:lpstr>
      <vt:lpstr>Apresentação do PowerPoint</vt:lpstr>
      <vt:lpstr>Apresentação do PowerPoint</vt:lpstr>
      <vt:lpstr>Apresentação do PowerPoint</vt:lpstr>
      <vt:lpstr>Apresentação do PowerPoint</vt:lpstr>
      <vt:lpstr>TRANSFERÊNCIAS MULTIGOVERNAMENTAIS</vt:lpstr>
      <vt:lpstr>Apresentação do PowerPoint</vt:lpstr>
      <vt:lpstr>RECEITAS DE CAPITAL - TRANSFERÊNCIAS DA UNIÃO</vt:lpstr>
      <vt:lpstr>Apresentação do PowerPoint</vt:lpstr>
      <vt:lpstr>Apresentação do PowerPoint</vt:lpstr>
      <vt:lpstr>ONDE FORAM APLICADOS OS RECURSOS?</vt:lpstr>
      <vt:lpstr>Quadro 3 – Execução Orçamentária da Despesa </vt:lpstr>
      <vt:lpstr>DESPESAS POR GRUPO DE NATUREZA</vt:lpstr>
      <vt:lpstr>Quadro 4.1 – Despesas Empenhadas por Grupo de Natureza  </vt:lpstr>
      <vt:lpstr>Apresentação do PowerPoint</vt:lpstr>
      <vt:lpstr>Quadro 4.2 – Despesas Liquidadas  por Grupo de Natureza  </vt:lpstr>
      <vt:lpstr>Apresentação do PowerPoint</vt:lpstr>
      <vt:lpstr>DESPESAS POR GRUPO FUNÇÃO DE GOVERNO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Quadro 6.1 – Composição do Resultado Orçamentário (Receita Arrecadada x Despesa Empenhada) </vt:lpstr>
      <vt:lpstr>Quadro 6.2 – Composição do Resultado Orçamentário (Receita Arrecadada x Despesa Liquidada) </vt:lpstr>
      <vt:lpstr>Apresentação do PowerPoint</vt:lpstr>
      <vt:lpstr>Aplicação de Recursos na Educação – Art. 212 CRFB</vt:lpstr>
      <vt:lpstr>Apresentação do PowerPoint</vt:lpstr>
      <vt:lpstr>Aplicação de Recursos na Saúde – Art. 77 ADCT</vt:lpstr>
      <vt:lpstr>Apresentação do PowerPoint</vt:lpstr>
      <vt:lpstr>Quadro 7 – Despesas com Pessoal</vt:lpstr>
      <vt:lpstr>Apresentação do PowerPoint</vt:lpstr>
      <vt:lpstr>Quadro 8 – Demonstrativo Resumido do Resultado Primário</vt:lpstr>
      <vt:lpstr>Quadro 9 – Demonstrativo Resumido do Resultado Nominal</vt:lpstr>
      <vt:lpstr>Quadro 10 – Demonstrativo Resumido da Dívida Consolidada Líquida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 A ORIGEM DOS RECURSOS?</dc:title>
  <dc:creator>Usuario</dc:creator>
  <cp:lastModifiedBy>Joab Santana de Carvalho</cp:lastModifiedBy>
  <cp:revision>253</cp:revision>
  <cp:lastPrinted>2020-09-29T11:44:51Z</cp:lastPrinted>
  <dcterms:created xsi:type="dcterms:W3CDTF">2011-05-30T13:37:29Z</dcterms:created>
  <dcterms:modified xsi:type="dcterms:W3CDTF">2022-02-22T17:53:48Z</dcterms:modified>
</cp:coreProperties>
</file>