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6" r:id="rId2"/>
    <p:sldId id="397" r:id="rId3"/>
    <p:sldId id="302" r:id="rId4"/>
    <p:sldId id="256" r:id="rId5"/>
    <p:sldId id="294" r:id="rId6"/>
    <p:sldId id="296" r:id="rId7"/>
    <p:sldId id="351" r:id="rId8"/>
    <p:sldId id="281" r:id="rId9"/>
    <p:sldId id="257" r:id="rId10"/>
    <p:sldId id="258" r:id="rId11"/>
    <p:sldId id="259" r:id="rId12"/>
    <p:sldId id="260" r:id="rId13"/>
    <p:sldId id="261" r:id="rId14"/>
    <p:sldId id="339" r:id="rId15"/>
    <p:sldId id="282" r:id="rId16"/>
    <p:sldId id="265" r:id="rId17"/>
    <p:sldId id="284" r:id="rId18"/>
    <p:sldId id="267" r:id="rId19"/>
    <p:sldId id="285" r:id="rId20"/>
    <p:sldId id="268" r:id="rId21"/>
    <p:sldId id="271" r:id="rId22"/>
    <p:sldId id="272" r:id="rId23"/>
    <p:sldId id="274" r:id="rId24"/>
    <p:sldId id="388" r:id="rId25"/>
    <p:sldId id="286" r:id="rId26"/>
    <p:sldId id="275" r:id="rId27"/>
    <p:sldId id="276" r:id="rId28"/>
    <p:sldId id="277" r:id="rId29"/>
    <p:sldId id="278" r:id="rId30"/>
    <p:sldId id="288" r:id="rId31"/>
    <p:sldId id="280" r:id="rId32"/>
    <p:sldId id="389" r:id="rId33"/>
    <p:sldId id="390" r:id="rId34"/>
    <p:sldId id="303" r:id="rId35"/>
    <p:sldId id="289" r:id="rId36"/>
    <p:sldId id="298" r:id="rId37"/>
    <p:sldId id="299" r:id="rId38"/>
    <p:sldId id="340" r:id="rId39"/>
    <p:sldId id="301" r:id="rId40"/>
    <p:sldId id="395" r:id="rId41"/>
    <p:sldId id="305" r:id="rId42"/>
    <p:sldId id="385" r:id="rId43"/>
    <p:sldId id="386" r:id="rId44"/>
    <p:sldId id="383" r:id="rId45"/>
    <p:sldId id="387" r:id="rId46"/>
    <p:sldId id="393" r:id="rId47"/>
    <p:sldId id="396" r:id="rId4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10" d="100"/>
          <a:sy n="110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9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164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2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01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80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14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28/09/2021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62200"/>
            <a:ext cx="842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IRRF – Imposto sobre Renda e Proventos de Qualquer Natureza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84976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ITBI – Imposto sobre Transmissão “Inter Vivos” de Bens Imóveis e de Direitos Reais sobre Imóveis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712968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ISS – Imposto sobre Serviços de Qualquer Natureza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705972"/>
            <a:ext cx="8856983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PELO EXERCÍCIO DO PODER DE POLÍCIA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692696"/>
            <a:ext cx="8856983" cy="604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PELA PRESTAÇÃO DE SERVIÇOS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2899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DE CONTRIBUIÇÃO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COSIP – Contribuição para Custeio do Serviço de Iluminação Pública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960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 PATRIMONIAL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Remuneração de Depósitos Bancários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2" y="2552290"/>
            <a:ext cx="8715375" cy="2808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3000" b="1" cap="none" dirty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3200" b="1" cap="none" dirty="0" smtClean="0">
                <a:solidFill>
                  <a:srgbClr val="FF0000"/>
                </a:solidFill>
                <a:latin typeface="Bookman Old Style" pitchFamily="18" charset="0"/>
              </a:rPr>
              <a:t>2º </a:t>
            </a:r>
            <a:r>
              <a:rPr lang="pt-BR" sz="3200" b="1" cap="none" dirty="0">
                <a:solidFill>
                  <a:srgbClr val="FF0000"/>
                </a:solidFill>
                <a:latin typeface="Bookman Old Style" pitchFamily="18" charset="0"/>
              </a:rPr>
              <a:t>QUADRIMESTRE DE 2021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1800" cap="none" dirty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6C96AE8B-D990-4202-8640-EE6505CE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00062"/>
            <a:ext cx="8420100" cy="120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FPM – Cota Parte do Fundo de Participação dos Municípios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5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da União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Sistema Único de Saúde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84976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Assistência Social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12968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Desenvolvimento da Educação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84975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DO ESTADO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567" y="2346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 – Cota Parte Imposto sobre a Circulação de Mercadorias e Prestação de Serviços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84976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0399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IPVA – Cota Parte Imposto sobre a Propriedade de Veículos Automotores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A9CFEF18-BAFF-4D33-8846-2E4BE4B85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991396"/>
            <a:ext cx="8712967" cy="5533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IPI Exportação – Cota Parte do Imposto sobre Produtos Industrializados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856984" cy="5549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do Estado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73689"/>
            <a:ext cx="8784976" cy="5995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RECEITAS</a:t>
            </a:r>
            <a:endParaRPr lang="pt-BR" sz="4800" b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MULTIGOVERNAMENTAIS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FUNDEB – Transferência de Recursos do Fundo de Manutenção e Desenvolvimento da Educação e de Valorização dos Profissionais da Educação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5" cy="5024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4000" b="1" dirty="0"/>
              <a:t>RECEITAS DE CAPITAL - 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 da União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3" y="916966"/>
            <a:ext cx="7720894" cy="5024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</a:t>
            </a:r>
            <a:r>
              <a:rPr lang="pt-BR" sz="4800" b="1" cap="none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3 – Execução Orçamentária da Despesa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5" cy="2304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4 – Despesas por Grupo de Natureza 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96944" cy="40903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Despesas por Grupo de Natureza 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28091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95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5 – Despesas por Função de Governo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40800"/>
            <a:ext cx="8568952" cy="5656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QUAL A ORIGEM DOS RECURSOS?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43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6 – Composição do Resultado Orçamentário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46688"/>
            <a:ext cx="8640960" cy="25823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62" y="3573016"/>
            <a:ext cx="8687553" cy="30604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24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7 – Despesas com Pessoal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5766"/>
            <a:ext cx="8784976" cy="230122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501007"/>
            <a:ext cx="8784976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9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40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8 – Demonstrativo Resumido do Resultado Primário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052682"/>
            <a:ext cx="8712966" cy="23043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3429000"/>
            <a:ext cx="871296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18648" cy="45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9 – Demonstrativo Resumido do Resultado Nominal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00423"/>
            <a:ext cx="8550950" cy="22784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612513"/>
            <a:ext cx="8550950" cy="29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7918648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10 – Demonstrativo Resumido da Dívida Consolidada Líquida</a:t>
            </a:r>
            <a:endParaRPr lang="pt-BR" sz="20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7" y="1556792"/>
            <a:ext cx="8568951" cy="14401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8" y="3573016"/>
            <a:ext cx="8568951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8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1 – Execução Orçamentária da Receita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7" y="1052736"/>
            <a:ext cx="8784976" cy="2763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2 – Composição das Receitas Arrecadadas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77" y="1057948"/>
            <a:ext cx="8408045" cy="42432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Composição das Receitas Arrecadadas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1369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4000" b="1" dirty="0"/>
              <a:t>IMPOSTOS, TAXAS E CONTRIBUIÇÕES DE MELHORIA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IPTU – Imposto Predial e Territorial Urbano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342</Words>
  <Application>Microsoft Office PowerPoint</Application>
  <PresentationFormat>Apresentação na tela (4:3)</PresentationFormat>
  <Paragraphs>52</Paragraphs>
  <Slides>47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2" baseType="lpstr">
      <vt:lpstr>Arial</vt:lpstr>
      <vt:lpstr>Bookman Old Style</vt:lpstr>
      <vt:lpstr>Calibri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QUAL A ORIGEM DOS RECURSOS?</vt:lpstr>
      <vt:lpstr>Quadro 1 – Execução Orçamentária da Receita </vt:lpstr>
      <vt:lpstr>Quadro 2 – Composição das Receitas Arrecadadas </vt:lpstr>
      <vt:lpstr>Composição das Receitas Arrecadadas </vt:lpstr>
      <vt:lpstr>IMPOSTOS, TAXAS E CONTRIBUIÇÕES DE MELHORIA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RECEITAS DE CONTRIBUIÇÃO</vt:lpstr>
      <vt:lpstr>Apresentação do PowerPoint</vt:lpstr>
      <vt:lpstr>RECEITA PATRIMONIAL</vt:lpstr>
      <vt:lpstr>Apresentação do PowerPoint</vt:lpstr>
      <vt:lpstr>TRANSFERÊNCIAS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DO ESTADO</vt:lpstr>
      <vt:lpstr>Apresentação do PowerPoint</vt:lpstr>
      <vt:lpstr>Apresentação do PowerPoint</vt:lpstr>
      <vt:lpstr>Apresentação do PowerPoint</vt:lpstr>
      <vt:lpstr>Apresentação do PowerPoint</vt:lpstr>
      <vt:lpstr>TRANSFERÊNCIAS MULTIGOVERNAMENTAIS</vt:lpstr>
      <vt:lpstr>Apresentação do PowerPoint</vt:lpstr>
      <vt:lpstr>RECEITAS DE CAPITAL - TRANSFERÊNCIAS DA UNIÃO</vt:lpstr>
      <vt:lpstr>Apresentação do PowerPoint</vt:lpstr>
      <vt:lpstr>Apresentação do PowerPoint</vt:lpstr>
      <vt:lpstr>ONDE FORAM APLICADOS OS RECURSOS?</vt:lpstr>
      <vt:lpstr>Quadro 3 – Execução Orçamentária da Despesa </vt:lpstr>
      <vt:lpstr>Quadro 4 – Despesas por Grupo de Natureza  </vt:lpstr>
      <vt:lpstr>Despesas por Grupo de Natureza  </vt:lpstr>
      <vt:lpstr>Quadro 5 – Despesas por Função de Governo </vt:lpstr>
      <vt:lpstr>Apresentação do PowerPoint</vt:lpstr>
      <vt:lpstr>Quadro 6 – Composição do Resultado Orçamentário </vt:lpstr>
      <vt:lpstr>Apresentação do PowerPoint</vt:lpstr>
      <vt:lpstr>Quadro 7 – Despesas com Pessoal</vt:lpstr>
      <vt:lpstr>Apresentação do PowerPoint</vt:lpstr>
      <vt:lpstr>Quadro 8 – Demonstrativo Resumido do Resultado Primário</vt:lpstr>
      <vt:lpstr>Quadro 9 – Demonstrativo Resumido do Resultado Nominal</vt:lpstr>
      <vt:lpstr>Quadro 10 – Demonstrativo Resumido da Dívida Consolidada Líquida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236</cp:revision>
  <cp:lastPrinted>2020-05-28T13:05:59Z</cp:lastPrinted>
  <dcterms:created xsi:type="dcterms:W3CDTF">2011-05-30T13:37:29Z</dcterms:created>
  <dcterms:modified xsi:type="dcterms:W3CDTF">2021-09-28T17:05:21Z</dcterms:modified>
</cp:coreProperties>
</file>