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6" r:id="rId2"/>
    <p:sldId id="397" r:id="rId3"/>
    <p:sldId id="302" r:id="rId4"/>
    <p:sldId id="256" r:id="rId5"/>
    <p:sldId id="294" r:id="rId6"/>
    <p:sldId id="296" r:id="rId7"/>
    <p:sldId id="351" r:id="rId8"/>
    <p:sldId id="281" r:id="rId9"/>
    <p:sldId id="257" r:id="rId10"/>
    <p:sldId id="258" r:id="rId11"/>
    <p:sldId id="259" r:id="rId12"/>
    <p:sldId id="260" r:id="rId13"/>
    <p:sldId id="261" r:id="rId14"/>
    <p:sldId id="339" r:id="rId15"/>
    <p:sldId id="282" r:id="rId16"/>
    <p:sldId id="265" r:id="rId17"/>
    <p:sldId id="284" r:id="rId18"/>
    <p:sldId id="267" r:id="rId19"/>
    <p:sldId id="285" r:id="rId20"/>
    <p:sldId id="268" r:id="rId21"/>
    <p:sldId id="269" r:id="rId22"/>
    <p:sldId id="271" r:id="rId23"/>
    <p:sldId id="272" r:id="rId24"/>
    <p:sldId id="274" r:id="rId25"/>
    <p:sldId id="388" r:id="rId26"/>
    <p:sldId id="286" r:id="rId27"/>
    <p:sldId id="275" r:id="rId28"/>
    <p:sldId id="276" r:id="rId29"/>
    <p:sldId id="277" r:id="rId30"/>
    <p:sldId id="394" r:id="rId31"/>
    <p:sldId id="278" r:id="rId32"/>
    <p:sldId id="288" r:id="rId33"/>
    <p:sldId id="280" r:id="rId34"/>
    <p:sldId id="389" r:id="rId35"/>
    <p:sldId id="390" r:id="rId36"/>
    <p:sldId id="303" r:id="rId37"/>
    <p:sldId id="289" r:id="rId38"/>
    <p:sldId id="298" r:id="rId39"/>
    <p:sldId id="299" r:id="rId40"/>
    <p:sldId id="340" r:id="rId41"/>
    <p:sldId id="301" r:id="rId42"/>
    <p:sldId id="395" r:id="rId43"/>
    <p:sldId id="305" r:id="rId44"/>
    <p:sldId id="385" r:id="rId45"/>
    <p:sldId id="386" r:id="rId46"/>
    <p:sldId id="383" r:id="rId47"/>
    <p:sldId id="387" r:id="rId48"/>
    <p:sldId id="393" r:id="rId49"/>
    <p:sldId id="396" r:id="rId5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8" d="100"/>
          <a:sy n="108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663C-2D99-4206-9D02-E93D2ED689F8}" type="datetimeFigureOut">
              <a:rPr lang="pt-BR" smtClean="0"/>
              <a:pPr/>
              <a:t>31/05/2021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5E73-769E-4BEA-A985-BA6E1DEEB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173A-8791-45EE-8088-66D19F5DBC62}" type="datetimeFigureOut">
              <a:rPr lang="pt-BR" smtClean="0"/>
              <a:pPr/>
              <a:t>31/05/2021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9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4A24-5E52-4084-BFBB-8651DF6D32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14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31/05/2021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31/05/2021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31/05/2021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31/05/2021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31/05/2021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31/05/2021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7A29-5F4C-491D-B373-CAE5598AB663}" type="datetimeFigureOut">
              <a:rPr lang="pt-BR" smtClean="0"/>
              <a:pPr/>
              <a:t>31/05/2021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62200"/>
            <a:ext cx="842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IRRF – Imposto sobre Renda e Proventos de Qualquer Natureza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C54886-228A-44CC-8C59-D2143C0D7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568951" cy="5219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ITBI – Imposto sobre Transmissão “Inter Vivos” de Bens Imóveis e de Direitos Reais sobre Imóveis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1A5038-8F0E-4B11-917F-6AA4B59EC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59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ISS – Imposto sobre Serviços de Qualquer Natureza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104F46-1E67-45C5-AEF9-78B67FB14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19150"/>
            <a:ext cx="8784975" cy="58245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PELO EXERCÍCIO DO PODER DE POLÍCIA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91C56D-317D-431A-92AA-3485D9107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5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PELA PRESTAÇÃO DE SERVIÇOS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77AE10-3433-4251-ABB2-05472DC9E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19150"/>
            <a:ext cx="8712968" cy="56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DE CONTRIBUIÇÃO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COSIP – Contribuição para Custeio do Serviço de Iluminação Pública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BE2035-FBBF-4185-BE3D-02F68201C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16724"/>
            <a:ext cx="8712967" cy="53366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 PATRIMONIAL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Remuneração de Depósitos Bancários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7D5142-47DD-44F3-BDDF-A2B36AE3E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3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2" y="2552290"/>
            <a:ext cx="8715375" cy="2808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3000" b="1" cap="none" dirty="0">
                <a:solidFill>
                  <a:srgbClr val="FF0000"/>
                </a:solidFill>
                <a:latin typeface="Bookman Old Style" pitchFamily="18" charset="0"/>
              </a:rPr>
              <a:t>AUDIÊNCIA PÚBLICA PARA AVALIAÇÃO DO CUMPRIMENTO DAS METAS FISCAIS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3200" b="1" cap="none" dirty="0">
                <a:solidFill>
                  <a:srgbClr val="FF0000"/>
                </a:solidFill>
                <a:latin typeface="Bookman Old Style" pitchFamily="18" charset="0"/>
              </a:rPr>
              <a:t>1º QUADRIMESTRE DE 2021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1800" cap="none" dirty="0">
                <a:solidFill>
                  <a:srgbClr val="FF0000"/>
                </a:solidFill>
                <a:latin typeface="Bookman Old Style" pitchFamily="18" charset="0"/>
              </a:rPr>
              <a:t>(§4º, ART. 9º, LEI COMPLEMENTAR Nº 101, DE 04 DE MAIO DE 2000)</a:t>
            </a:r>
            <a:r>
              <a:rPr lang="pt-BR" sz="1800" cap="none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96AE8B-D990-4202-8640-EE6505CE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00062"/>
            <a:ext cx="8420100" cy="120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FPM – Cota Parte do Fundo de Participação dos Municípios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199931-AC09-48D8-B109-81B3BD59E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59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IPTR – Cota Parte do Imposto sobre a Propriedade Territorial Rural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F2BE62-6005-4756-8963-44FBEFD60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009610"/>
            <a:ext cx="8712967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da União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03CE89E-A5CF-4FEE-AD48-F38A5E1BA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692696"/>
            <a:ext cx="8712967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Sistema Único de Saúde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591AACC-BC52-4A3F-AD7F-115A0E939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819150"/>
            <a:ext cx="8712967" cy="570619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Assistência Social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467F81-6046-42EA-9126-45EF98160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3"/>
            <a:ext cx="8640959" cy="553352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Desenvolvimento da Educação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1B976B-0BB3-41BB-A8BE-1D542E41B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30732"/>
            <a:ext cx="8784976" cy="55666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DO ESTADO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567" y="2346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 – Cota Parte Imposto sobre a Circulação de Mercadorias e Prestação de Serviços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1D1264-2EB6-42FE-A45F-E5BE5623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54462"/>
            <a:ext cx="8784975" cy="57428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60399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IPVA – Cota Parte Imposto sobre a Propriedade de Veículos Automotores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9CFEF18-BAFF-4D33-8846-2E4BE4B85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991396"/>
            <a:ext cx="8712967" cy="553394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IPI Exportação – Cota Parte do Imposto sobre Produtos Industrializados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DFB2B0-9FE7-4F1E-B9CB-40D9B66E7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975646"/>
            <a:ext cx="8712967" cy="55496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RECEITAS</a:t>
            </a:r>
            <a:endParaRPr lang="pt-BR" sz="4800" b="1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Contribuição de Intervenção no Domínio Econômico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86BD4D1-4E0B-4683-8060-49F9E1CC9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692696"/>
            <a:ext cx="871296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3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27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do Estado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5D8EE12-A181-497A-A48E-73202D91F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86" y="764704"/>
            <a:ext cx="8712967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MULTIGOVERNAMENTAIS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FUNDEB – Transferência de Recursos do Fundo de Manutenção e Desenvolvimento da Educação e de Valorização dos Profissionais da Educação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20934A8-386B-4A4D-B295-84AD07D98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49660"/>
            <a:ext cx="8784975" cy="52197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4000" b="1" dirty="0"/>
              <a:t>RECEITAS DE CAPITAL - 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 da União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D9B41A9-5CE3-4172-8F3E-5D2C2531E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764704"/>
            <a:ext cx="8712968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</a:t>
            </a:r>
            <a:r>
              <a:rPr lang="pt-BR" sz="4800" b="1" cap="none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ONDE FORAM APLICADOS OS RECURSOS?</a:t>
            </a:r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3 – Execução Orçamentária da Despesa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2565613-9FEE-473D-9AE9-1CB7388F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66800"/>
            <a:ext cx="8712968" cy="32262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4 – Despesas por Grupo de Natureza 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46BDE11-9918-4761-87A6-BEEBE71E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4" y="908720"/>
            <a:ext cx="8765554" cy="41764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QUAL A ORIGEM DOS RECURSOS?</a:t>
            </a:r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Despesas por Grupo de Natureza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2C7F4DA-4EA5-4BE4-9C32-18D6D7D01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1268760"/>
            <a:ext cx="8136903" cy="497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9550"/>
      </p:ext>
    </p:extLst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5 – Despesas por Função de Governo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F3ADF1C-B52F-4EB3-9DCC-52779133D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838200"/>
            <a:ext cx="8568951" cy="59031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RESULTADO ORÇAMENTÁRIO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4320"/>
      </p:ext>
    </p:extLst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6 – Composição do Resultado Orçamentário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BE906DC-EEDC-495E-A950-1064151FC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63104"/>
            <a:ext cx="8640960" cy="24938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8640960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 COM PESSOAL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2436"/>
      </p:ext>
    </p:extLst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7 – Despesas com Pessoal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871C414-8F2F-44D1-ADC6-D27195850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66800"/>
            <a:ext cx="8784976" cy="229019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425362C-04A8-462C-B696-941D038C8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501008"/>
            <a:ext cx="8784976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938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cap="none" dirty="0">
                <a:solidFill>
                  <a:srgbClr val="FF0000"/>
                </a:solidFill>
                <a:latin typeface="Bookman Old Style" pitchFamily="18" charset="0"/>
              </a:rPr>
              <a:t>METAS FISCAIS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4061"/>
      </p:ext>
    </p:extLst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8 – Demonstrativo Resumido do Resultado Primário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86C442A-00DA-4D01-B512-6D69E452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066800"/>
            <a:ext cx="8712966" cy="21812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E6DAE8B-4BFA-4DEC-AC01-FA0CA7289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3429000"/>
            <a:ext cx="8712966" cy="33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18648" cy="45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9 – Demonstrativo Resumido do Resultado Nominal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5F8DCA4-049A-49AE-96FE-6DD259E04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72962"/>
            <a:ext cx="8604956" cy="22120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9AFF262-9AE6-4218-9E00-1A7BFD596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22" y="3573017"/>
            <a:ext cx="8604956" cy="29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9600"/>
            <a:ext cx="7918648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10 – Demonstrativo Resumido da Dívida Consolidada Líquida</a:t>
            </a:r>
            <a:endParaRPr lang="pt-BR" sz="20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7F454DE-8678-433D-9383-D0F259C4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1340768"/>
            <a:ext cx="8568951" cy="144016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C3EB551-BEC7-4314-B24D-B664B1977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3476242"/>
            <a:ext cx="8568951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387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1 – Execução Orçamentária da Receita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A9B4F3-65AF-461B-9C9B-47F751C32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712968" cy="22322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2 – Composição das Receitas Arrecadadas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E47B7AF-99F8-42E9-8E86-E1A8F586B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66800"/>
            <a:ext cx="8640960" cy="38023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Composição das Receitas Arrecadadas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5F868CF-6160-46F8-8FAE-0A2C3465B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19" y="1287163"/>
            <a:ext cx="8439161" cy="49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7130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4000" b="1" dirty="0"/>
              <a:t>IMPOSTOS, TAXAS E CONTRIBUIÇÕES DE MELHORIA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IPTU – Imposto Predial e Territorial Urbano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DD064B-92F9-4B91-88E1-A484FCD39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819150"/>
            <a:ext cx="8712968" cy="55621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367</Words>
  <Application>Microsoft Office PowerPoint</Application>
  <PresentationFormat>Apresentação na tela (4:3)</PresentationFormat>
  <Paragraphs>54</Paragraphs>
  <Slides>49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4" baseType="lpstr">
      <vt:lpstr>Arial</vt:lpstr>
      <vt:lpstr>Bookman Old Style</vt:lpstr>
      <vt:lpstr>Calibri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QUAL A ORIGEM DOS RECURSOS?</vt:lpstr>
      <vt:lpstr>Quadro 1 – Execução Orçamentária da Receita </vt:lpstr>
      <vt:lpstr>Quadro 2 – Composição das Receitas Arrecadadas </vt:lpstr>
      <vt:lpstr>Composição das Receitas Arrecadadas </vt:lpstr>
      <vt:lpstr>IMPOSTOS, TAXAS E CONTRIBUIÇÕES DE MELHORIA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RECEITAS DE CONTRIBUIÇÃO</vt:lpstr>
      <vt:lpstr>Apresentação do PowerPoint</vt:lpstr>
      <vt:lpstr>RECEITA PATRIMONIAL</vt:lpstr>
      <vt:lpstr>Apresentação do PowerPoint</vt:lpstr>
      <vt:lpstr>TRANSFERÊNCIAS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DO ESTADO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MULTIGOVERNAMENTAIS</vt:lpstr>
      <vt:lpstr>Apresentação do PowerPoint</vt:lpstr>
      <vt:lpstr>RECEITAS DE CAPITAL - TRANSFERÊNCIAS DA UNIÃO</vt:lpstr>
      <vt:lpstr>Apresentação do PowerPoint</vt:lpstr>
      <vt:lpstr>Apresentação do PowerPoint</vt:lpstr>
      <vt:lpstr>ONDE FORAM APLICADOS OS RECURSOS?</vt:lpstr>
      <vt:lpstr>Quadro 3 – Execução Orçamentária da Despesa </vt:lpstr>
      <vt:lpstr>Quadro 4 – Despesas por Grupo de Natureza  </vt:lpstr>
      <vt:lpstr>Despesas por Grupo de Natureza  </vt:lpstr>
      <vt:lpstr>Quadro 5 – Despesas por Função de Governo </vt:lpstr>
      <vt:lpstr>Apresentação do PowerPoint</vt:lpstr>
      <vt:lpstr>Quadro 6 – Composição do Resultado Orçamentário </vt:lpstr>
      <vt:lpstr>Apresentação do PowerPoint</vt:lpstr>
      <vt:lpstr>Quadro 7 – Despesas com Pessoal</vt:lpstr>
      <vt:lpstr>Apresentação do PowerPoint</vt:lpstr>
      <vt:lpstr>Quadro 8 – Demonstrativo Resumido do Resultado Primário</vt:lpstr>
      <vt:lpstr>Quadro 9 – Demonstrativo Resumido do Resultado Nominal</vt:lpstr>
      <vt:lpstr>Quadro 10 – Demonstrativo Resumido da Dívida Consolidada Líquida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ORIGEM DOS RECURSOS?</dc:title>
  <dc:creator>Usuario</dc:creator>
  <cp:lastModifiedBy>Joab Santana de Carvalho</cp:lastModifiedBy>
  <cp:revision>231</cp:revision>
  <cp:lastPrinted>2020-05-28T13:05:59Z</cp:lastPrinted>
  <dcterms:created xsi:type="dcterms:W3CDTF">2011-05-30T13:37:29Z</dcterms:created>
  <dcterms:modified xsi:type="dcterms:W3CDTF">2021-05-31T13:34:08Z</dcterms:modified>
</cp:coreProperties>
</file>