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66" r:id="rId2"/>
    <p:sldId id="397" r:id="rId3"/>
    <p:sldId id="302" r:id="rId4"/>
    <p:sldId id="294" r:id="rId5"/>
    <p:sldId id="296" r:id="rId6"/>
    <p:sldId id="351" r:id="rId7"/>
    <p:sldId id="256" r:id="rId8"/>
    <p:sldId id="281" r:id="rId9"/>
    <p:sldId id="257" r:id="rId10"/>
    <p:sldId id="258" r:id="rId11"/>
    <p:sldId id="259" r:id="rId12"/>
    <p:sldId id="260" r:id="rId13"/>
    <p:sldId id="261" r:id="rId14"/>
    <p:sldId id="339" r:id="rId15"/>
    <p:sldId id="287" r:id="rId16"/>
    <p:sldId id="262" r:id="rId17"/>
    <p:sldId id="263" r:id="rId18"/>
    <p:sldId id="264" r:id="rId19"/>
    <p:sldId id="282" r:id="rId20"/>
    <p:sldId id="265" r:id="rId21"/>
    <p:sldId id="284" r:id="rId22"/>
    <p:sldId id="267" r:id="rId23"/>
    <p:sldId id="285" r:id="rId24"/>
    <p:sldId id="268" r:id="rId25"/>
    <p:sldId id="269" r:id="rId26"/>
    <p:sldId id="271" r:id="rId27"/>
    <p:sldId id="272" r:id="rId28"/>
    <p:sldId id="274" r:id="rId29"/>
    <p:sldId id="388" r:id="rId30"/>
    <p:sldId id="286" r:id="rId31"/>
    <p:sldId id="275" r:id="rId32"/>
    <p:sldId id="276" r:id="rId33"/>
    <p:sldId id="277" r:id="rId34"/>
    <p:sldId id="394" r:id="rId35"/>
    <p:sldId id="278" r:id="rId36"/>
    <p:sldId id="288" r:id="rId37"/>
    <p:sldId id="280" r:id="rId38"/>
    <p:sldId id="426" r:id="rId39"/>
    <p:sldId id="427" r:id="rId40"/>
    <p:sldId id="303" r:id="rId41"/>
    <p:sldId id="298" r:id="rId42"/>
    <p:sldId id="417" r:id="rId43"/>
    <p:sldId id="289" r:id="rId44"/>
    <p:sldId id="299" r:id="rId45"/>
    <p:sldId id="340" r:id="rId46"/>
    <p:sldId id="418" r:id="rId47"/>
    <p:sldId id="301" r:id="rId48"/>
    <p:sldId id="395" r:id="rId49"/>
    <p:sldId id="305" r:id="rId50"/>
    <p:sldId id="421" r:id="rId51"/>
    <p:sldId id="385" r:id="rId52"/>
    <p:sldId id="386" r:id="rId53"/>
    <p:sldId id="422" r:id="rId54"/>
    <p:sldId id="423" r:id="rId55"/>
    <p:sldId id="424" r:id="rId56"/>
    <p:sldId id="425" r:id="rId57"/>
    <p:sldId id="383" r:id="rId58"/>
    <p:sldId id="387" r:id="rId59"/>
    <p:sldId id="393" r:id="rId60"/>
  </p:sldIdLst>
  <p:sldSz cx="9144000" cy="6858000" type="screen4x3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4" autoAdjust="0"/>
    <p:restoredTop sz="93837" autoAdjust="0"/>
  </p:normalViewPr>
  <p:slideViewPr>
    <p:cSldViewPr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797" y="0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D663C-2D99-4206-9D02-E93D2ED689F8}" type="datetimeFigureOut">
              <a:rPr lang="pt-BR" smtClean="0"/>
              <a:pPr/>
              <a:t>24/02/2021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797" y="6456612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5E73-769E-4BEA-A985-BA6E1DEEB27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8144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797" y="0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5173A-8791-45EE-8088-66D19F5DBC62}" type="datetimeFigureOut">
              <a:rPr lang="pt-BR" smtClean="0"/>
              <a:pPr/>
              <a:t>24/02/2021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5" y="3228897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797" y="6456612"/>
            <a:ext cx="4301544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504A24-5E52-4084-BFBB-8651DF6D323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828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633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01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52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864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772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04A24-5E52-4084-BFBB-8651DF6D323D}" type="slidenum">
              <a:rPr lang="pt-BR" smtClean="0"/>
              <a:pPr/>
              <a:t>59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24/02/2021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24/02/2021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24/02/2021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24/02/2021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24/02/2021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E7A29-5F4C-491D-B373-CAE5598AB663}" type="datetimeFigureOut">
              <a:rPr lang="pt-BR" smtClean="0"/>
              <a:pPr/>
              <a:t>24/02/2021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E7A29-5F4C-491D-B373-CAE5598AB663}" type="datetimeFigureOut">
              <a:rPr lang="pt-BR" smtClean="0"/>
              <a:pPr/>
              <a:t>24/02/2021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28896-8303-4015-887E-F4EBF10BE0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2362200"/>
            <a:ext cx="8420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IRRF – Imposto sobre Renda e Proventos de Qualquer Natureza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1AD7A4-0B5F-4C9C-B5A0-F80E81ACC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856984" cy="58790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ITBI – Imposto sobre Transmissão “Inter Vivos” de Bens Imóveis e de Direitos Reais sobre Imóveis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032D75-7E09-41E8-9690-73804AC8D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856984" cy="58064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ISS – Imposto sobre Serviços de Qualquer Natureza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75F23D-FE09-452E-9A9C-2F732B974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4704"/>
            <a:ext cx="8928992" cy="58790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PELO EXERCÍCIO DO PODER DE POLÍCIA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521CC18-BFA3-4691-8119-58FC31DA8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92696"/>
            <a:ext cx="8928992" cy="60224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TAXAS PELA PRESTAÇÃO DE SERVIÇOS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640789F-5526-4124-9C73-4871A46B0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764704"/>
            <a:ext cx="8568952" cy="595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1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OUTRAS RECEITAS TRIBUTÁRIAS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MULTAS E JUROS DE MORA DOS TRIBUTOS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CDE169-3C50-4445-8AB3-F09F83E77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24" y="836712"/>
            <a:ext cx="8568952" cy="58069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MULTAS E JUROS DE MORA DA DÍVIDA ATIVA TRIBUTÁRIA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C862E48-4219-41FB-8E9A-941222861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33289"/>
            <a:ext cx="8784976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DÍVIDA ATIVA TRIBUTÁRIA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20D939-FF8F-4D59-93A9-AFA664844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809771"/>
            <a:ext cx="8712968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RECEITAS DE CONTRIBUIÇÃO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2" y="2552290"/>
            <a:ext cx="8715375" cy="2808312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3000" b="1" cap="none" dirty="0">
                <a:solidFill>
                  <a:srgbClr val="FF0000"/>
                </a:solidFill>
                <a:latin typeface="Bookman Old Style" pitchFamily="18" charset="0"/>
              </a:rPr>
              <a:t>AUDIÊNCIA PÚBLICA PARA AVALIAÇÃO DO CUMPRIMENTO DAS METAS FISCAIS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3200" b="1" cap="none" dirty="0">
                <a:solidFill>
                  <a:srgbClr val="FF0000"/>
                </a:solidFill>
                <a:latin typeface="Bookman Old Style" pitchFamily="18" charset="0"/>
              </a:rPr>
              <a:t>3º QUADRIMESTRE DE 2020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1800" cap="none" dirty="0">
                <a:solidFill>
                  <a:srgbClr val="FF0000"/>
                </a:solidFill>
                <a:latin typeface="Bookman Old Style" pitchFamily="18" charset="0"/>
              </a:rPr>
              <a:t>(§4º, ART. 9º, LEI COMPLEMENTAR Nº 101, DE 04 DE MAIO DE 2000)</a:t>
            </a:r>
            <a:r>
              <a:rPr lang="pt-BR" sz="1800" cap="none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C96AE8B-D990-4202-8640-EE6505CEA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00062"/>
            <a:ext cx="8420100" cy="120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85728"/>
            <a:ext cx="9144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COSIP – Contribuição para Custeio do Serviço de Iluminação Pública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F509179-A466-4C92-B704-87083D17A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8784976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 PATRIMONIAL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Remuneração de Depósitos Bancários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CE002FE-2522-4CA6-AEB7-483CDA745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6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DA UNIÃO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FPM – Cota Parte do Fundo de Participação dos Municípios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C8E81DD-C868-46C8-ABA2-0461D359B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84976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IPTR – Cota Parte do Imposto sobre a Propriedade Territorial Rural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C304F5E-E487-4C19-907F-8CB3B9D38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84976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2852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da União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DFD0EA-DAC7-43D4-AC2C-6EA2A0B82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39528"/>
            <a:ext cx="8784976" cy="607561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Sistema Único de Saúde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12653B5-0FE1-4404-8F65-7A5FEEA3F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764704"/>
            <a:ext cx="8712968" cy="587900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Assistência Social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37EE595-37C4-4EAD-8393-DD0BCC629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5"/>
            <a:ext cx="8784976" cy="596556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99735"/>
            <a:ext cx="91440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Recursos do Fundo Nacional de Desenvolvimento da Educação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E95065E-47E3-4029-AA8D-58323D04F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5"/>
            <a:ext cx="8751565" cy="596556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RECEITAS</a:t>
            </a:r>
            <a:endParaRPr lang="pt-BR" sz="4800" b="1" cap="none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DO ESTADO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1567" y="23465"/>
            <a:ext cx="91440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16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ICMS – Cota Parte Imposto sobre a Circulação de Mercadorias e Prestação de Serviços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4CB957D-BEE0-471F-B7AB-54EB302A9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6672"/>
            <a:ext cx="8784976" cy="612068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60399"/>
            <a:ext cx="9144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IPVA – Cota Parte Imposto sobre a Propriedade de Veículos Automotores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3F3191E-5693-46E8-9283-FF194C933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7"/>
            <a:ext cx="8784976" cy="607691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4650"/>
            <a:ext cx="9144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0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IPI Exportação – Cota Parte do Imposto sobre Produtos Industrializados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72FA12E-3416-4045-A19C-81FFA3E55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620688"/>
            <a:ext cx="8712968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4465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Contribuição de Intervenção no Domínio Econômico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AE57E7E-2678-4EF6-856D-51AC1C466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8497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634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3270" y="18864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i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Royalties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 – Transferências do Estado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489935-EB29-4832-9BE5-F4549EEA4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8784976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MULTIGOVERNAMENTAIS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FUNDEB – Transferência de Recursos do Fundo de Manutenção e Desenvolvimento da Educação e de Valorização dos Profissionais da Educação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966E9E4-4ED6-4EE4-B234-11E36C40A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08720"/>
            <a:ext cx="8784976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TRANSFERÊNCIAS DE CAPITAL</a:t>
            </a:r>
          </a:p>
        </p:txBody>
      </p:sp>
    </p:spTree>
    <p:extLst>
      <p:ext uri="{BB962C8B-B14F-4D97-AF65-F5344CB8AC3E}">
        <p14:creationId xmlns:p14="http://schemas.microsoft.com/office/powerpoint/2010/main" val="1694097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2940" y="188640"/>
            <a:ext cx="91440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Transferências de Capital – Transferências de Convênios da União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DA5AA97-ADDA-420C-9343-A5E90A35C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76" y="692696"/>
            <a:ext cx="871296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1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357188"/>
            <a:ext cx="77724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2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1 – Execução Orçamentária da Receita</a:t>
            </a:r>
            <a:br>
              <a:rPr lang="pt-BR" sz="22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2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CBB60D7-86EC-45D2-9126-17773C946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8" y="692696"/>
            <a:ext cx="8831708" cy="273630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</a:t>
            </a:r>
            <a:r>
              <a:rPr lang="pt-BR" sz="4800" b="1" cap="none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3.1 – Execução Orçamentária da Despesa - Empenhada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DEEFD8-2C94-4B1E-AF6C-E09A4408E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1066800"/>
            <a:ext cx="8712968" cy="23622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5916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3.2 – Execução Orçamentária da Despesa - Liquidada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E4E5780-29C4-4E63-80C5-8570B7C29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08" y="1052736"/>
            <a:ext cx="885698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454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pt-BR" sz="5400" b="1" dirty="0">
                <a:solidFill>
                  <a:schemeClr val="bg1">
                    <a:lumMod val="95000"/>
                  </a:schemeClr>
                </a:solidFill>
              </a:rPr>
              <a:t>ONDE FORAM APLICADOS OS RECURSOS?</a:t>
            </a:r>
          </a:p>
        </p:txBody>
      </p:sp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66213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4.1 – Despesas Empenhadas 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por Grupo de Natureza 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118E881-6A49-4408-AE27-6AD735B2E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784975" cy="4397269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F52A54E-9AA2-4353-A4A1-9E62D594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E2D81BB-C8F7-4AF0-9847-3239D70C95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23" y="502666"/>
            <a:ext cx="8510754" cy="608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49550"/>
      </p:ext>
    </p:extLst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80615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4.2 – Despesas Liquidadas 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por Grupo de Natureza 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29F5367-51E6-4D05-996F-AE245CEA6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66800"/>
            <a:ext cx="8784975" cy="545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1301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5 – Despesas por Função de Governo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BE33A7C-3CCF-4E26-8FCD-A7323128F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7" y="868315"/>
            <a:ext cx="8749605" cy="572903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6288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800" b="1" dirty="0">
                <a:solidFill>
                  <a:srgbClr val="FF0000"/>
                </a:solidFill>
                <a:latin typeface="Bookman Old Style" pitchFamily="18" charset="0"/>
              </a:rPr>
              <a:t>RESULTADO ORÇAMENTÁRIO</a:t>
            </a:r>
            <a:endParaRPr lang="pt-BR" sz="48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654320"/>
      </p:ext>
    </p:extLst>
  </p:cSld>
  <p:clrMapOvr>
    <a:masterClrMapping/>
  </p:clrMapOvr>
  <p:transition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6.1 – Composição do Resultado Orçamentário (Despesa Empenhada)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BCE77FE-D0BB-48B0-A710-580185B63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68" y="4114604"/>
            <a:ext cx="8760220" cy="253615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3A36485-E416-49D0-AA69-F2854E265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68" y="1066800"/>
            <a:ext cx="8688212" cy="27222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2 – Composição das Receitas Arrecadadas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9D6DA13-5940-4247-B206-7D88EA1C8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66800"/>
            <a:ext cx="8784976" cy="49544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6.2 – Composição do Resultado Orçamentário (Despesa Liquidada)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ED305BB-C3C8-4B51-9224-2A32EE053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77072"/>
            <a:ext cx="8784976" cy="260321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331258A-29F0-4CC2-BC62-A27D6DE63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066800"/>
            <a:ext cx="8784976" cy="265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41957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060848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800" b="1" dirty="0">
                <a:solidFill>
                  <a:srgbClr val="FF0000"/>
                </a:solidFill>
                <a:latin typeface="Bookman Old Style" pitchFamily="18" charset="0"/>
              </a:rPr>
              <a:t>APLICAÇÃO DE RECUROS ORIUNDOS DE IMPOSTOS NA EDUCAÇÃO</a:t>
            </a:r>
            <a:endParaRPr lang="pt-BR" sz="48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62436"/>
      </p:ext>
    </p:extLst>
  </p:cSld>
  <p:clrMapOvr>
    <a:masterClrMapping/>
  </p:clrMapOvr>
  <p:transition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Aplicação de Recursos na Educação – Art. 212 CRFB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CA3897D-8961-4A66-96F4-833A9C5B0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501008"/>
            <a:ext cx="8496944" cy="316835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B8A98222-4D34-40C0-8AB1-5B4C2A260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42" y="1196752"/>
            <a:ext cx="864096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2938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060848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800" b="1" dirty="0">
                <a:solidFill>
                  <a:srgbClr val="FF0000"/>
                </a:solidFill>
                <a:latin typeface="Bookman Old Style" pitchFamily="18" charset="0"/>
              </a:rPr>
              <a:t>APLICAÇÃO DE RECURSOS ORIUNDOS DE IMPOSTOS NA SAÚDE</a:t>
            </a:r>
            <a:endParaRPr lang="pt-BR" sz="48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32982"/>
      </p:ext>
    </p:extLst>
  </p:cSld>
  <p:clrMapOvr>
    <a:masterClrMapping/>
  </p:clrMapOvr>
  <p:transition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Aplicação de Recursos na Saúde – Art. 77 ADCT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5EF43F0-963F-41E5-8BE5-E7F4E1190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51" y="3573016"/>
            <a:ext cx="8541266" cy="309634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0CB6CF3-3E37-4087-9C0C-EBA3AFB30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8" y="1196752"/>
            <a:ext cx="859663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3524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060848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dirty="0">
                <a:solidFill>
                  <a:srgbClr val="FF0000"/>
                </a:solidFill>
                <a:latin typeface="Bookman Old Style" pitchFamily="18" charset="0"/>
              </a:rPr>
              <a:t>DESPESAS COM PESSOAL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78523"/>
      </p:ext>
    </p:extLst>
  </p:cSld>
  <p:clrMapOvr>
    <a:masterClrMapping/>
  </p:clrMapOvr>
  <p:transition>
    <p:dissolv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7 – Despesas com Pessoal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4CC1CEA-1D20-428C-9D77-17C0FFCA3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24744"/>
            <a:ext cx="8928992" cy="172819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3F05BF6-3AED-4D9F-8BAF-D4FD41FFFF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8999"/>
            <a:ext cx="9144000" cy="331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1834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2781300"/>
            <a:ext cx="8715375" cy="35766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6000" b="1" cap="none" dirty="0">
                <a:solidFill>
                  <a:srgbClr val="FF0000"/>
                </a:solidFill>
                <a:latin typeface="Bookman Old Style" pitchFamily="18" charset="0"/>
              </a:rPr>
              <a:t>METAS FISCAIS</a:t>
            </a:r>
            <a:endParaRPr lang="pt-BR" sz="6000" b="1" cap="non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54061"/>
      </p:ext>
    </p:extLst>
  </p:cSld>
  <p:clrMapOvr>
    <a:masterClrMapping/>
  </p:clrMapOvr>
  <p:transition>
    <p:dissolv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8 – Demonstrativo Resumido do Resultado Primário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CFD8FB4-BF23-4E16-8B5E-97F0C72D6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066800"/>
            <a:ext cx="8705850" cy="2676866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D48397E-86A0-4D0F-8609-20764FE16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198" y="3933056"/>
            <a:ext cx="8705850" cy="267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Quadro 9 – Demonstrativo Resumido do Resultado Nominal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A149B5E-8AEC-46F3-B6A6-0698DA303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6" y="1066800"/>
            <a:ext cx="8712968" cy="23622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4EDE043-2C25-43C9-AED8-870B74D60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16" y="4583807"/>
            <a:ext cx="8676964" cy="216864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F5B3B86B-DD90-4E36-9CC2-33AA67AF2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85" y="3573016"/>
            <a:ext cx="864096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4854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  <a:t>Composição das Receitas Arrecadadas</a:t>
            </a:r>
            <a:br>
              <a:rPr lang="pt-BR" sz="2400" b="1" dirty="0">
                <a:solidFill>
                  <a:schemeClr val="accent3">
                    <a:shade val="75000"/>
                  </a:schemeClr>
                </a:solidFill>
                <a:latin typeface="Century Gothic" pitchFamily="34" charset="0"/>
              </a:rPr>
            </a:br>
            <a:endParaRPr lang="pt-BR" sz="2400" b="1" dirty="0">
              <a:solidFill>
                <a:schemeClr val="accent3">
                  <a:shade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EFDFE51-156F-487D-A83B-6F1B6D037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23" y="502666"/>
            <a:ext cx="8510754" cy="585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27130"/>
      </p:ext>
    </p:extLst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QUAL A ORIGEM DOS RECURSOS?</a:t>
            </a:r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pt-BR" sz="5400" b="1" dirty="0"/>
              <a:t>RECEITAS TRIBUTÁRIAS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 font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latin typeface="Century Gothic"/>
              </a:rPr>
              <a:t>IPTU – Imposto Predial e Territorial Urbano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0A12374-738C-40ED-8688-49639C6A5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712968" cy="60486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2655</TotalTime>
  <Words>451</Words>
  <Application>Microsoft Office PowerPoint</Application>
  <PresentationFormat>Apresentação na tela (4:3)</PresentationFormat>
  <Paragraphs>66</Paragraphs>
  <Slides>59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59</vt:i4>
      </vt:variant>
    </vt:vector>
  </HeadingPairs>
  <TitlesOfParts>
    <vt:vector size="64" baseType="lpstr">
      <vt:lpstr>Arial</vt:lpstr>
      <vt:lpstr>Bookman Old Style</vt:lpstr>
      <vt:lpstr>Calibri</vt:lpstr>
      <vt:lpstr>Century Gothic</vt:lpstr>
      <vt:lpstr>Tema do Office</vt:lpstr>
      <vt:lpstr>Apresentação do PowerPoint</vt:lpstr>
      <vt:lpstr>Apresentação do PowerPoint</vt:lpstr>
      <vt:lpstr>Apresentação do PowerPoint</vt:lpstr>
      <vt:lpstr>Quadro 1 – Execução Orçamentária da Receita </vt:lpstr>
      <vt:lpstr>Quadro 2 – Composição das Receitas Arrecadadas </vt:lpstr>
      <vt:lpstr>Composição das Receitas Arrecadadas </vt:lpstr>
      <vt:lpstr>QUAL A ORIGEM DOS RECURSOS?</vt:lpstr>
      <vt:lpstr>RECEITAS TRIBUTÁRIAS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OUTRAS RECEITAS TRIBUTÁRIAS</vt:lpstr>
      <vt:lpstr>Apresentação do PowerPoint</vt:lpstr>
      <vt:lpstr>Apresentação do PowerPoint</vt:lpstr>
      <vt:lpstr>Apresentação do PowerPoint</vt:lpstr>
      <vt:lpstr>RECEITAS DE CONTRIBUIÇÃO</vt:lpstr>
      <vt:lpstr>Apresentação do PowerPoint</vt:lpstr>
      <vt:lpstr>RECEITA PATRIMONIAL</vt:lpstr>
      <vt:lpstr>Apresentação do PowerPoint</vt:lpstr>
      <vt:lpstr>TRANSFERÊNCIAS DA UNIÃO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TRANSFERÊNCIAS DO ESTADO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TRANSFERÊNCIAS MULTIGOVERNAMENTAIS</vt:lpstr>
      <vt:lpstr>Apresentação do PowerPoint</vt:lpstr>
      <vt:lpstr>TRANSFERÊNCIAS DE CAPITAL</vt:lpstr>
      <vt:lpstr>Apresentação do PowerPoint</vt:lpstr>
      <vt:lpstr>Apresentação do PowerPoint</vt:lpstr>
      <vt:lpstr>Quadro 3.1 – Execução Orçamentária da Despesa - Empenhada </vt:lpstr>
      <vt:lpstr>Quadro 3.2 – Execução Orçamentária da Despesa - Liquidada </vt:lpstr>
      <vt:lpstr>ONDE FORAM APLICADOS OS RECURSOS?</vt:lpstr>
      <vt:lpstr>Quadro 4.1 – Despesas Empenhadas  por Grupo de Natureza  </vt:lpstr>
      <vt:lpstr>Apresentação do PowerPoint</vt:lpstr>
      <vt:lpstr>Quadro 4.2 – Despesas Liquidadas  por Grupo de Natureza  </vt:lpstr>
      <vt:lpstr>Quadro 5 – Despesas por Função de Governo </vt:lpstr>
      <vt:lpstr>Apresentação do PowerPoint</vt:lpstr>
      <vt:lpstr>Quadro 6.1 – Composição do Resultado Orçamentário (Despesa Empenhada) </vt:lpstr>
      <vt:lpstr>Quadro 6.2 – Composição do Resultado Orçamentário (Despesa Liquidada) </vt:lpstr>
      <vt:lpstr>Apresentação do PowerPoint</vt:lpstr>
      <vt:lpstr>Aplicação de Recursos na Educação – Art. 212 CRFB</vt:lpstr>
      <vt:lpstr>Apresentação do PowerPoint</vt:lpstr>
      <vt:lpstr>Aplicação de Recursos na Saúde – Art. 77 ADCT</vt:lpstr>
      <vt:lpstr>Apresentação do PowerPoint</vt:lpstr>
      <vt:lpstr>Quadro 7 – Despesas com Pessoal</vt:lpstr>
      <vt:lpstr>Apresentação do PowerPoint</vt:lpstr>
      <vt:lpstr>Quadro 8 – Demonstrativo Resumido do Resultado Primário</vt:lpstr>
      <vt:lpstr>Quadro 9 – Demonstrativo Resumido do Resultado Nominal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 A ORIGEM DOS RECURSOS?</dc:title>
  <dc:creator>Usuario</dc:creator>
  <cp:lastModifiedBy>Joab Santana de Carvalho</cp:lastModifiedBy>
  <cp:revision>211</cp:revision>
  <cp:lastPrinted>2018-09-27T18:41:26Z</cp:lastPrinted>
  <dcterms:created xsi:type="dcterms:W3CDTF">2011-05-30T13:37:29Z</dcterms:created>
  <dcterms:modified xsi:type="dcterms:W3CDTF">2021-02-24T14:30:33Z</dcterms:modified>
</cp:coreProperties>
</file>