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93" r:id="rId2"/>
    <p:sldId id="302" r:id="rId3"/>
    <p:sldId id="256" r:id="rId4"/>
    <p:sldId id="294" r:id="rId5"/>
    <p:sldId id="296" r:id="rId6"/>
    <p:sldId id="351" r:id="rId7"/>
    <p:sldId id="281" r:id="rId8"/>
    <p:sldId id="257" r:id="rId9"/>
    <p:sldId id="258" r:id="rId10"/>
    <p:sldId id="259" r:id="rId11"/>
    <p:sldId id="260" r:id="rId12"/>
    <p:sldId id="261" r:id="rId13"/>
    <p:sldId id="339" r:id="rId14"/>
    <p:sldId id="282" r:id="rId15"/>
    <p:sldId id="265" r:id="rId16"/>
    <p:sldId id="284" r:id="rId17"/>
    <p:sldId id="267" r:id="rId18"/>
    <p:sldId id="285" r:id="rId19"/>
    <p:sldId id="268" r:id="rId20"/>
    <p:sldId id="269" r:id="rId21"/>
    <p:sldId id="271" r:id="rId22"/>
    <p:sldId id="272" r:id="rId23"/>
    <p:sldId id="274" r:id="rId24"/>
    <p:sldId id="388" r:id="rId25"/>
    <p:sldId id="286" r:id="rId26"/>
    <p:sldId id="275" r:id="rId27"/>
    <p:sldId id="276" r:id="rId28"/>
    <p:sldId id="277" r:id="rId29"/>
    <p:sldId id="394" r:id="rId30"/>
    <p:sldId id="278" r:id="rId31"/>
    <p:sldId id="288" r:id="rId32"/>
    <p:sldId id="280" r:id="rId33"/>
    <p:sldId id="389" r:id="rId34"/>
    <p:sldId id="390" r:id="rId35"/>
    <p:sldId id="303" r:id="rId36"/>
    <p:sldId id="289" r:id="rId37"/>
    <p:sldId id="298" r:id="rId38"/>
    <p:sldId id="299" r:id="rId39"/>
    <p:sldId id="340" r:id="rId40"/>
    <p:sldId id="301" r:id="rId41"/>
    <p:sldId id="395" r:id="rId42"/>
    <p:sldId id="305" r:id="rId43"/>
    <p:sldId id="385" r:id="rId44"/>
    <p:sldId id="386" r:id="rId45"/>
    <p:sldId id="383" r:id="rId46"/>
    <p:sldId id="387" r:id="rId47"/>
    <p:sldId id="393" r:id="rId48"/>
    <p:sldId id="396" r:id="rId4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4660"/>
  </p:normalViewPr>
  <p:slideViewPr>
    <p:cSldViewPr>
      <p:cViewPr varScale="1">
        <p:scale>
          <a:sx n="108" d="100"/>
          <a:sy n="108" d="100"/>
        </p:scale>
        <p:origin x="16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D663C-2D99-4206-9D02-E93D2ED689F8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05E73-769E-4BEA-A985-BA6E1DEEB27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144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5173A-8791-45EE-8088-66D19F5DBC62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9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04A24-5E52-4084-BFBB-8651DF6D323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28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46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47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714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E7A29-5F4C-491D-B373-CAE5598AB663}" type="datetimeFigureOut">
              <a:rPr lang="pt-BR" smtClean="0"/>
              <a:pPr/>
              <a:t>29/05/2020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3000" b="1" cap="none" dirty="0">
                <a:solidFill>
                  <a:srgbClr val="FF0000"/>
                </a:solidFill>
                <a:latin typeface="Bookman Old Style" pitchFamily="18" charset="0"/>
              </a:rPr>
              <a:t>AUDIÊNCIA PÚBLICA PARA AVALIAÇÃO DO CUMPRIMENTO DAS METAS FISCAIS</a:t>
            </a:r>
          </a:p>
          <a:p>
            <a:pPr eaLnBrk="1" hangingPunct="1">
              <a:defRPr/>
            </a:pPr>
            <a:r>
              <a:rPr lang="pt-BR" b="1" dirty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r>
              <a:rPr lang="pt-BR" sz="3200" b="1" cap="none" dirty="0">
                <a:solidFill>
                  <a:srgbClr val="FF0000"/>
                </a:solidFill>
                <a:latin typeface="Bookman Old Style" pitchFamily="18" charset="0"/>
              </a:rPr>
              <a:t>º QUADRIMESTRE DE 2020</a:t>
            </a:r>
          </a:p>
          <a:p>
            <a:pPr eaLnBrk="1" hangingPunct="1">
              <a:defRPr/>
            </a:pPr>
            <a:r>
              <a:rPr lang="pt-BR" sz="1800" cap="none" dirty="0">
                <a:solidFill>
                  <a:srgbClr val="FF0000"/>
                </a:solidFill>
                <a:latin typeface="Bookman Old Style" pitchFamily="18" charset="0"/>
              </a:rPr>
              <a:t>(§4º, ART. 9º, LEI COMPLEMENTAR Nº 101, DE 04 DE MAIO DE 2000)</a:t>
            </a:r>
            <a:r>
              <a:rPr lang="pt-BR" sz="1800" cap="none" dirty="0">
                <a:solidFill>
                  <a:srgbClr val="FF0000"/>
                </a:solidFill>
              </a:rPr>
              <a:t> 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84976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ITBI – Imposto sobre Transmissão “Inter Vivos” de Bens Imóveis e de Direitos Reais sobre Imóveis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EB6C0D8A-0505-4640-9BC5-0B7B03F0B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84950"/>
            <a:ext cx="8784976" cy="568441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ISS – Imposto sobre Serviços de Qualquer Natureza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A121560-FF50-4C2E-9DEA-10C9800EA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75954"/>
            <a:ext cx="8784975" cy="596775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TAXAS PELO EXERCÍCIO DO PODER DE POLÍCIA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15DF6A7-A116-4CF0-B955-C40A8FC48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19564"/>
            <a:ext cx="8784975" cy="604979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TAXAS PELA PRESTAÇÃO DE SERVIÇOS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D89C06-A385-4AEE-8AC1-B1ABFDFEF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92696"/>
            <a:ext cx="8712968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11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RECEITAS DE CONTRIBUIÇÃO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85728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COSIP – Contribuição para Custeio do Serviço de Iluminação Pública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B26260E-C341-49B2-A7C5-3156BD2F8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16724"/>
            <a:ext cx="8784975" cy="555263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RECEITA PATRIMONIAL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Remuneração de Depósitos Bancários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4B634E5-0F48-4D52-81E1-E78340E8B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629430"/>
            <a:ext cx="8712968" cy="608571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TRANSFERÊNCIAS DA UNIÃO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FPM – Cota Parte do Fundo de Participação dos Municípios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B9A9C60-2D55-40E9-AD0D-BE9883969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04516"/>
            <a:ext cx="8784975" cy="61106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RECEITAS</a:t>
            </a:r>
            <a:endParaRPr lang="pt-BR" sz="4800" b="1" cap="non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IPTR – Cota Parte do Imposto sobre a Propriedade Territorial Rural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5278E88-699E-4D94-AAD7-CF5A258E3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63250"/>
            <a:ext cx="8712967" cy="563410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i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Royalties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 – Transferências da União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38413D9-B33E-479B-9B37-BBB618F74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04516"/>
            <a:ext cx="8784975" cy="6110631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Transferências de Recursos do Sistema Único de Saúde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914220B-F00C-4CAC-BE98-6715BCE8A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75954"/>
            <a:ext cx="8784975" cy="596775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99735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Transferências de Recursos do Fundo Nacional de Assistência Social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E9D0393-FA4D-46B0-BE22-48D686920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66493"/>
            <a:ext cx="8784975" cy="559177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99735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Transferências de Recursos do Fundo Nacional de Desenvolvimento da Educação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8ED874A-D339-4CF2-A34E-CFBBF8DDB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30731"/>
            <a:ext cx="8784976" cy="5627533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TRANSFERÊNCIAS DO ESTADO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1567" y="23465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ICMS – Cota Parte Imposto sobre a Circulação de Mercadorias e Prestação de Serviços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256186F-163B-416F-B36A-133A1EA17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887266"/>
            <a:ext cx="8784975" cy="5782093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60399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IPVA – Cota Parte Imposto sobre a Propriedade de Veículos Automotores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2F71A73-0E88-4DC6-B918-1D8A5FC994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07429"/>
            <a:ext cx="8784975" cy="5690171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4650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IPI Exportação – Cota Parte do Imposto sobre Produtos Industrializados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7F4E143-9515-45AE-AA1E-B729EA29E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975646"/>
            <a:ext cx="8784977" cy="5737703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465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Contribuição de Intervenção no Domínio Econômico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584B18D-BBCE-48EE-9545-0FFC15EEE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31226"/>
            <a:ext cx="8784976" cy="596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66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QUAL A ORIGEM DOS RECURSOS?</a:t>
            </a:r>
          </a:p>
        </p:txBody>
      </p:sp>
    </p:spTree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3270" y="18864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i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Royalties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 – Transferências do Estado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2E65626-FAD6-4756-9341-669C500E2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63380"/>
            <a:ext cx="8784975" cy="600598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TRANSFERÊNCIAS MULTIGOVERNAMENTAIS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-12940" y="188640"/>
            <a:ext cx="9144000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FUNDEB – Transferência de Recursos do Fundo de Manutenção e Desenvolvimento da Educação e de Valorização dos Profissionais da Educação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0C11EF5-A433-43E8-89FA-C8575CA4D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388968"/>
            <a:ext cx="8784976" cy="5280391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4000" b="1" dirty="0"/>
              <a:t>RECEITAS DE CAPITAL - TRANSFERÊNCIAS DA UNIÃO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-12940" y="18864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Transferência da União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88CEB83-F096-4A5B-A296-FAA84213D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64704"/>
            <a:ext cx="8712968" cy="5706194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dirty="0">
                <a:solidFill>
                  <a:srgbClr val="FF0000"/>
                </a:solidFill>
                <a:latin typeface="Bookman Old Style" pitchFamily="18" charset="0"/>
              </a:rPr>
              <a:t>DESPESAS</a:t>
            </a:r>
            <a:r>
              <a:rPr lang="pt-BR" sz="4800" b="1" cap="none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>
    <p:dissolv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pt-BR" sz="5400" b="1" dirty="0">
                <a:solidFill>
                  <a:schemeClr val="bg1">
                    <a:lumMod val="95000"/>
                  </a:schemeClr>
                </a:solidFill>
              </a:rPr>
              <a:t>ONDE FORAM APLICADOS OS RECURSOS?</a:t>
            </a:r>
          </a:p>
        </p:txBody>
      </p:sp>
    </p:spTree>
  </p:cSld>
  <p:clrMapOvr>
    <a:masterClrMapping/>
  </p:clrMapOvr>
  <p:transition>
    <p:dissolv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3 – Execução Orçamentária da Despesa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457CEB6-2A8B-45C1-B9A4-0709F22710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08720"/>
            <a:ext cx="8712968" cy="25202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4 – Despesas por Grupo de Natureza </a:t>
            </a:r>
            <a:b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1605314-F24B-4C18-BCF5-B8C4C82C8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57184"/>
            <a:ext cx="8712968" cy="467607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Despesas por Grupo de Natureza 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CEE3F70-CE07-4095-B5DF-6F7474F47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96752"/>
            <a:ext cx="8334239" cy="485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549550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357188"/>
            <a:ext cx="7772400" cy="533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1 – Execução Orçamentária da Receita</a:t>
            </a:r>
            <a:b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AD7DCF3-3DF9-49F9-A2CE-1DF019ACF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764704"/>
            <a:ext cx="8784976" cy="259228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5 – Despesas por Função de Governo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EBF0336-8592-4926-9E63-4991C9B87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08720"/>
            <a:ext cx="8568951" cy="561662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6288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4800" b="1" dirty="0">
                <a:solidFill>
                  <a:srgbClr val="FF0000"/>
                </a:solidFill>
                <a:latin typeface="Bookman Old Style" pitchFamily="18" charset="0"/>
              </a:rPr>
              <a:t>RESULTADO ORÇAMENTÁRIO</a:t>
            </a:r>
            <a:endParaRPr lang="pt-BR" sz="4800" b="1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54320"/>
      </p:ext>
    </p:extLst>
  </p:cSld>
  <p:clrMapOvr>
    <a:masterClrMapping/>
  </p:clrMapOvr>
  <p:transition>
    <p:dissolv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6 – Composição do Resultado Orçamentário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6C294DB-6387-4A6B-B358-48C86273B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838200"/>
            <a:ext cx="8784976" cy="237477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1324BBF8-DD5C-4E2F-ABA4-3C5687EE7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427269"/>
            <a:ext cx="8712968" cy="310922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060848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dirty="0">
                <a:solidFill>
                  <a:srgbClr val="FF0000"/>
                </a:solidFill>
                <a:latin typeface="Bookman Old Style" pitchFamily="18" charset="0"/>
              </a:rPr>
              <a:t>DESPESAS COM PESSOAL</a:t>
            </a:r>
            <a:endParaRPr lang="pt-BR" sz="6000" b="1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462436"/>
      </p:ext>
    </p:extLst>
  </p:cSld>
  <p:clrMapOvr>
    <a:masterClrMapping/>
  </p:clrMapOvr>
  <p:transition>
    <p:dissolv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7 – Despesas com Pessoal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27C297D-CAC3-4D7E-AF6E-03CD40623F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086" y="980728"/>
            <a:ext cx="8668394" cy="2232248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57F2E875-B78C-4295-9344-4B505EF479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3429000"/>
            <a:ext cx="8509945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29389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cap="none" dirty="0">
                <a:solidFill>
                  <a:srgbClr val="FF0000"/>
                </a:solidFill>
                <a:latin typeface="Bookman Old Style" pitchFamily="18" charset="0"/>
              </a:rPr>
              <a:t>METAS FISCAIS</a:t>
            </a:r>
            <a:endParaRPr lang="pt-BR" sz="6000" b="1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54061"/>
      </p:ext>
    </p:extLst>
  </p:cSld>
  <p:clrMapOvr>
    <a:masterClrMapping/>
  </p:clrMapOvr>
  <p:transition>
    <p:dissolv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8 – Demonstrativo Resumido do Resultado Primário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E1E4E81-423E-481C-B100-91FC66502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034493"/>
            <a:ext cx="8784975" cy="218122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7274F52-B514-436A-8209-2D99D82F2E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151" y="3429000"/>
            <a:ext cx="8760328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48540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18648" cy="457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20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9 – Demonstrativo Resumido do Resultado Nominal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D12A66F-7FE0-48C3-917F-E06C565ACE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124744"/>
            <a:ext cx="8712968" cy="202882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A119C9B1-ACA0-49A7-9477-646D68A362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3442066"/>
            <a:ext cx="8712968" cy="329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48540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09600"/>
            <a:ext cx="7918648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20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10 – Demonstrativo Resumido da Dívida Consolidada Líquida</a:t>
            </a:r>
            <a:endParaRPr lang="pt-BR" sz="20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582E24AC-BAAF-4722-9378-ACF5FA70C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242974"/>
            <a:ext cx="8424936" cy="146594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8CC773CB-2A16-4112-B48E-7654D0D886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3429000"/>
            <a:ext cx="8568951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03875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Quadro 2 – Composição das Receitas Arrecadadas</a:t>
            </a:r>
            <a:b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1EAF715-BF43-4E02-9A91-966936878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08" y="849301"/>
            <a:ext cx="8856983" cy="481194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Composição das Receitas Arrecadadas</a:t>
            </a:r>
            <a:br>
              <a:rPr lang="pt-BR" sz="24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37F9E7C-90F4-46F5-AD95-4737A6B02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408000"/>
            <a:ext cx="8424936" cy="484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27130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4000" b="1" dirty="0"/>
              <a:t>IMPOSTOS, TAXAS E CONTRIBUIÇÕES DE MELHORIA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IPTU – Imposto Predial e Territorial Urbano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248071A-2D4C-4A2E-83C9-4FFE65516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61665"/>
            <a:ext cx="8712967" cy="627970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14290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IRRF – Imposto sobre Renda e Proventos de Qualquer Natureza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CE6DAB8-F0AA-4B5E-8985-987F5FE6D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45286"/>
            <a:ext cx="8784975" cy="55984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3227</TotalTime>
  <Words>367</Words>
  <Application>Microsoft Office PowerPoint</Application>
  <PresentationFormat>Apresentação na tela (4:3)</PresentationFormat>
  <Paragraphs>54</Paragraphs>
  <Slides>48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48</vt:i4>
      </vt:variant>
    </vt:vector>
  </HeadingPairs>
  <TitlesOfParts>
    <vt:vector size="53" baseType="lpstr">
      <vt:lpstr>Arial</vt:lpstr>
      <vt:lpstr>Bookman Old Style</vt:lpstr>
      <vt:lpstr>Calibri</vt:lpstr>
      <vt:lpstr>Century Gothic</vt:lpstr>
      <vt:lpstr>Tema do Office</vt:lpstr>
      <vt:lpstr>Apresentação do PowerPoint</vt:lpstr>
      <vt:lpstr>Apresentação do PowerPoint</vt:lpstr>
      <vt:lpstr>QUAL A ORIGEM DOS RECURSOS?</vt:lpstr>
      <vt:lpstr>Quadro 1 – Execução Orçamentária da Receita </vt:lpstr>
      <vt:lpstr>Quadro 2 – Composição das Receitas Arrecadadas </vt:lpstr>
      <vt:lpstr>Composição das Receitas Arrecadadas </vt:lpstr>
      <vt:lpstr>IMPOSTOS, TAXAS E CONTRIBUIÇÕES DE MELHORIA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RECEITAS DE CONTRIBUIÇÃO</vt:lpstr>
      <vt:lpstr>Apresentação do PowerPoint</vt:lpstr>
      <vt:lpstr>RECEITA PATRIMONIAL</vt:lpstr>
      <vt:lpstr>Apresentação do PowerPoint</vt:lpstr>
      <vt:lpstr>TRANSFERÊNCIAS DA UNIÃO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TRANSFERÊNCIAS DO ESTADO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TRANSFERÊNCIAS MULTIGOVERNAMENTAIS</vt:lpstr>
      <vt:lpstr>Apresentação do PowerPoint</vt:lpstr>
      <vt:lpstr>RECEITAS DE CAPITAL - TRANSFERÊNCIAS DA UNIÃO</vt:lpstr>
      <vt:lpstr>Apresentação do PowerPoint</vt:lpstr>
      <vt:lpstr>Apresentação do PowerPoint</vt:lpstr>
      <vt:lpstr>ONDE FORAM APLICADOS OS RECURSOS?</vt:lpstr>
      <vt:lpstr>Quadro 3 – Execução Orçamentária da Despesa </vt:lpstr>
      <vt:lpstr>Quadro 4 – Despesas por Grupo de Natureza  </vt:lpstr>
      <vt:lpstr>Despesas por Grupo de Natureza  </vt:lpstr>
      <vt:lpstr>Quadro 5 – Despesas por Função de Governo </vt:lpstr>
      <vt:lpstr>Apresentação do PowerPoint</vt:lpstr>
      <vt:lpstr>Quadro 6 – Composição do Resultado Orçamentário </vt:lpstr>
      <vt:lpstr>Apresentação do PowerPoint</vt:lpstr>
      <vt:lpstr>Quadro 7 – Despesas com Pessoal</vt:lpstr>
      <vt:lpstr>Apresentação do PowerPoint</vt:lpstr>
      <vt:lpstr>Quadro 8 – Demonstrativo Resumido do Resultado Primário</vt:lpstr>
      <vt:lpstr>Quadro 9 – Demonstrativo Resumido do Resultado Nominal</vt:lpstr>
      <vt:lpstr>Quadro 10 – Demonstrativo Resumido da Dívida Consolidada Líquida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 A ORIGEM DOS RECURSOS?</dc:title>
  <dc:creator>Usuario</dc:creator>
  <cp:lastModifiedBy>Joab Santana de Carvalho</cp:lastModifiedBy>
  <cp:revision>221</cp:revision>
  <cp:lastPrinted>2020-05-28T13:05:59Z</cp:lastPrinted>
  <dcterms:created xsi:type="dcterms:W3CDTF">2011-05-30T13:37:29Z</dcterms:created>
  <dcterms:modified xsi:type="dcterms:W3CDTF">2020-05-29T14:30:57Z</dcterms:modified>
</cp:coreProperties>
</file>