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93" r:id="rId2"/>
    <p:sldId id="302" r:id="rId3"/>
    <p:sldId id="256" r:id="rId4"/>
    <p:sldId id="294" r:id="rId5"/>
    <p:sldId id="296" r:id="rId6"/>
    <p:sldId id="351" r:id="rId7"/>
    <p:sldId id="281" r:id="rId8"/>
    <p:sldId id="257" r:id="rId9"/>
    <p:sldId id="258" r:id="rId10"/>
    <p:sldId id="259" r:id="rId11"/>
    <p:sldId id="260" r:id="rId12"/>
    <p:sldId id="261" r:id="rId13"/>
    <p:sldId id="339" r:id="rId14"/>
    <p:sldId id="282" r:id="rId15"/>
    <p:sldId id="265" r:id="rId16"/>
    <p:sldId id="284" r:id="rId17"/>
    <p:sldId id="267" r:id="rId18"/>
    <p:sldId id="285" r:id="rId19"/>
    <p:sldId id="268" r:id="rId20"/>
    <p:sldId id="269" r:id="rId21"/>
    <p:sldId id="271" r:id="rId22"/>
    <p:sldId id="272" r:id="rId23"/>
    <p:sldId id="274" r:id="rId24"/>
    <p:sldId id="388" r:id="rId25"/>
    <p:sldId id="286" r:id="rId26"/>
    <p:sldId id="275" r:id="rId27"/>
    <p:sldId id="276" r:id="rId28"/>
    <p:sldId id="277" r:id="rId29"/>
    <p:sldId id="394" r:id="rId30"/>
    <p:sldId id="278" r:id="rId31"/>
    <p:sldId id="288" r:id="rId32"/>
    <p:sldId id="280" r:id="rId33"/>
    <p:sldId id="389" r:id="rId34"/>
    <p:sldId id="390" r:id="rId35"/>
    <p:sldId id="303" r:id="rId36"/>
    <p:sldId id="289" r:id="rId37"/>
    <p:sldId id="298" r:id="rId38"/>
    <p:sldId id="299" r:id="rId39"/>
    <p:sldId id="340" r:id="rId40"/>
    <p:sldId id="301" r:id="rId41"/>
    <p:sldId id="395" r:id="rId42"/>
    <p:sldId id="305" r:id="rId43"/>
    <p:sldId id="385" r:id="rId44"/>
    <p:sldId id="386" r:id="rId45"/>
    <p:sldId id="383" r:id="rId46"/>
    <p:sldId id="387" r:id="rId47"/>
    <p:sldId id="393" r:id="rId48"/>
    <p:sldId id="396" r:id="rId49"/>
  </p:sldIdLst>
  <p:sldSz cx="9144000" cy="6858000" type="screen4x3"/>
  <p:notesSz cx="67945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108" d="100"/>
          <a:sy n="108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663C-2D99-4206-9D02-E93D2ED689F8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5E73-769E-4BEA-A985-BA6E1DEEB27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14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173A-8791-45EE-8088-66D19F5DBC6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1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04A24-5E52-4084-BFBB-8651DF6D32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28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1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7A29-5F4C-491D-B373-CAE5598AB663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000" b="1" cap="none" dirty="0">
                <a:solidFill>
                  <a:srgbClr val="FF0000"/>
                </a:solidFill>
                <a:latin typeface="Bookman Old Style" pitchFamily="18" charset="0"/>
              </a:rPr>
              <a:t>AUDIÊNCIA PÚBLICA PARA AVALIAÇÃO DO CUMPRIMENTO DAS METAS FISCAIS</a:t>
            </a:r>
          </a:p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pt-BR" sz="3200" b="1" cap="none" dirty="0">
                <a:solidFill>
                  <a:srgbClr val="FF0000"/>
                </a:solidFill>
                <a:latin typeface="Bookman Old Style" pitchFamily="18" charset="0"/>
              </a:rPr>
              <a:t>º QUADRIMESTRE DE 2019</a:t>
            </a:r>
          </a:p>
          <a:p>
            <a:pPr eaLnBrk="1" hangingPunct="1">
              <a:defRPr/>
            </a:pPr>
            <a:r>
              <a:rPr lang="pt-BR" sz="1800" cap="none" dirty="0">
                <a:solidFill>
                  <a:srgbClr val="FF0000"/>
                </a:solidFill>
                <a:latin typeface="Bookman Old Style" pitchFamily="18" charset="0"/>
              </a:rPr>
              <a:t>(§4º, ART. 9º, LEI COMPLEMENTAR Nº 101, DE 04 DE MAIO DE 2000)</a:t>
            </a:r>
            <a:r>
              <a:rPr lang="pt-BR" sz="1800" cap="none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ITBI – Imposto sobre Transmissão “Inter Vivos” de Bens Imóveis e de Direitos Reais sobre Imóveis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77F579D-8F5F-4E83-A080-D00DD0648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712968" cy="55446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ISS – Imposto sobre Serviços de Qualquer Natureza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5BA2A47-83B3-4BAF-AD86-508E2AA98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712968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PELO EXERCÍCIO DO PODER DE POLÍCIA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74ED3E0-4BE8-463E-8FAD-98CA5052C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92696"/>
            <a:ext cx="8784976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PELA PRESTAÇÃO DE SERVIÇOS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A2A3669-5F68-4599-90D1-2E3201E79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92696"/>
            <a:ext cx="8784976" cy="602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1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RECEITAS DE CONTRIBUIÇÃO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85728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COSIP – Contribuição para Custeio do Serviço de Iluminação Pública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F9ECC4-1641-42B2-BE13-6048A82DF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16725"/>
            <a:ext cx="8784975" cy="55526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 PATRIMONIAL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Remuneração de Depósitos Bancários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5059413-958C-445C-9EB4-06D3819C1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05756"/>
            <a:ext cx="8784976" cy="606360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DA UNIÃO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FPM – Cota Parte do Fundo de Participação dos Municípios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D60412-3F15-4956-9DFB-E83B823F0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32381"/>
            <a:ext cx="8784976" cy="59649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RECEITAS</a:t>
            </a:r>
            <a:endParaRPr lang="pt-BR" sz="4800" b="1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IPTR – Cota Parte do Imposto sobre a Propriedade Territorial Rural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4FE03D-F16C-4E6A-8DD0-C9BBAF87B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98761"/>
            <a:ext cx="8784976" cy="571638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da União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458B454-6A8F-4DFF-9158-4E5709F4B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09701"/>
            <a:ext cx="8784976" cy="598765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Sistema Único de Saúde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8EE6704-BF6F-4AE7-BA15-55B988769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75955"/>
            <a:ext cx="8712968" cy="596775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Assistência Social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062C5C-F108-49F4-9EAD-C24386FC3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30732"/>
            <a:ext cx="8784976" cy="562753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Desenvolvimento da Educação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8471965-FB48-4C23-9C6E-3594B1D51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45778"/>
            <a:ext cx="8784976" cy="561248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DO ESTADO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567" y="2346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ICMS – Cota Parte Imposto sobre a Circulação de Mercadorias e Prestação de Serviços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3A9350F-F705-41C0-8762-DD037FBE4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887267"/>
            <a:ext cx="8856984" cy="578209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60399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IPVA – Cota Parte Imposto sobre a Propriedade de Veículos Automotores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3EA05D3-460C-4637-A71D-27EE9727C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07428"/>
            <a:ext cx="8784976" cy="569017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IPI Exportação – Cota Parte do Imposto sobre Produtos Industrializados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9243F77-E157-4D13-9F90-2FFEEE354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75647"/>
            <a:ext cx="8784976" cy="573770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Contribuição de Intervenção no Domínio Econômico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36101B1-891A-4229-BB71-3EB365D05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6294"/>
            <a:ext cx="8784976" cy="59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6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QUAL A ORIGEM DOS RECURSOS?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27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do Estado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5B87135-C496-4A45-A646-861FBDF5B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92696"/>
            <a:ext cx="8784976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MULTIGOVERNAMENTAIS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FUNDEB – Transferência de Recursos do Fundo de Manutenção e Desenvolvimento da Educação e de Valorização dos Profissionais da Educação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F69B98-02C0-40E1-8105-F60A4681F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88969"/>
            <a:ext cx="8784976" cy="5224267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4000" b="1" dirty="0"/>
              <a:t>RECEITAS DE CAPITAL - TRANSFERÊNCIAS DA UNIÃO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 da União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3707F31-89D5-4CB6-AE76-D98175978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50305"/>
            <a:ext cx="8784975" cy="601905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</a:t>
            </a:r>
            <a:r>
              <a:rPr lang="pt-BR" sz="4800" b="1" cap="none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chemeClr val="bg1">
                    <a:lumMod val="95000"/>
                  </a:schemeClr>
                </a:solidFill>
              </a:rPr>
              <a:t>ONDE FORAM APLICADOS OS RECURSOS?</a:t>
            </a:r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3 – Execução Orçamentária da Despesa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C3DEA7-1998-462F-A653-9EB938F2E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0728"/>
            <a:ext cx="8856984" cy="249489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8FA5CB6-09BC-4A8E-8F3C-87F41FBCA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08720"/>
            <a:ext cx="8568951" cy="43924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3935343-C143-4E59-86DE-ECBDBCC4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0" y="1094029"/>
            <a:ext cx="8583177" cy="52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4955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1 – Execução Orçamentária da Receita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D2AE55F-E0E1-40FD-908B-F533462A4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784976" cy="266429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5 – Despesas por Função de Governo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29855F5-E984-4BCC-95D8-E3DDC3498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8496944" cy="56886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0000"/>
                </a:solidFill>
                <a:latin typeface="Bookman Old Style" pitchFamily="18" charset="0"/>
              </a:rPr>
              <a:t>RESULTADO ORÇAMENTÁRIO</a:t>
            </a:r>
            <a:endParaRPr lang="pt-BR" sz="48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54320"/>
      </p:ext>
    </p:extLst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6 – Composição do Resultado Orçamentário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0AA94A-9EAD-4CF4-82DE-B71C16D47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784976" cy="237626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D395708-4A8F-4208-BA50-B6437CB63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439455"/>
            <a:ext cx="8784976" cy="31092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060848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 COM PESSOAL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62436"/>
      </p:ext>
    </p:extLst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7 – Despesas com Pessoal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51B362B-A949-4882-AE72-B60D5E3F2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96752"/>
            <a:ext cx="8784976" cy="187220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3511F8-3A31-4B45-B19C-C25DDADD0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429000"/>
            <a:ext cx="878497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2938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cap="none" dirty="0">
                <a:solidFill>
                  <a:srgbClr val="FF0000"/>
                </a:solidFill>
                <a:latin typeface="Bookman Old Style" pitchFamily="18" charset="0"/>
              </a:rPr>
              <a:t>METAS FISCAIS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54061"/>
      </p:ext>
    </p:extLst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8 – Demonstrativo Resumido do Resultado Primário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A880329-FAEE-4C86-AEBD-E688C30E9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62117"/>
            <a:ext cx="8784975" cy="218313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26B222C-AA43-4190-91B3-005B3C392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429000"/>
            <a:ext cx="878497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18648" cy="45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9 – Demonstrativo Resumido do Resultado Nominal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EF2ADDC-95A9-411E-95D6-DE38098D3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429000"/>
            <a:ext cx="8712968" cy="275563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7805AE2-5F4E-4562-885B-4066AE93A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066800"/>
            <a:ext cx="8640960" cy="22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9600"/>
            <a:ext cx="7918648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10 – Demonstrativo Resumido da Dívida Consolidada Líquida</a:t>
            </a:r>
            <a:endParaRPr lang="pt-BR" sz="20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F3B5701-CD54-41CE-A83B-962AA19B3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96752"/>
            <a:ext cx="8568952" cy="2100187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2168931-F8F9-4FF0-A664-4729289E79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457500"/>
            <a:ext cx="8568952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387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2 – Composição das Receitas Arrecadadas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9226B4A-D8C8-434E-AAA6-ECD896B95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66800"/>
            <a:ext cx="8496943" cy="43064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Composição das Receitas Arrecadadas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E4B393-6172-4B77-8A3D-525CC10F8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1" y="1066800"/>
            <a:ext cx="8367153" cy="53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2713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4000" b="1" dirty="0"/>
              <a:t>IMPOSTOS, TAXAS E CONTRIBUIÇÕES DE MELHORIA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IPTU – Imposto Predial e Territorial Urbano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F5DFAB6-731C-4B63-A9F7-BA0556EB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856984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IRRF – Imposto sobre Renda e Proventos de Qualquer Natureza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CB4E9DD-FC86-45C6-827F-B2ACD9D2A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24818"/>
            <a:ext cx="8784975" cy="5618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359</Words>
  <Application>Microsoft Office PowerPoint</Application>
  <PresentationFormat>Apresentação na tela (4:3)</PresentationFormat>
  <Paragraphs>54</Paragraphs>
  <Slides>48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3" baseType="lpstr">
      <vt:lpstr>Arial</vt:lpstr>
      <vt:lpstr>Bookman Old Style</vt:lpstr>
      <vt:lpstr>Calibri</vt:lpstr>
      <vt:lpstr>Century Gothic</vt:lpstr>
      <vt:lpstr>Tema do Office</vt:lpstr>
      <vt:lpstr>Apresentação do PowerPoint</vt:lpstr>
      <vt:lpstr>Apresentação do PowerPoint</vt:lpstr>
      <vt:lpstr>QUAL A ORIGEM DOS RECURSOS?</vt:lpstr>
      <vt:lpstr>Quadro 1 – Execução Orçamentária da Receita </vt:lpstr>
      <vt:lpstr>Quadro 2 – Composição das Receitas Arrecadadas </vt:lpstr>
      <vt:lpstr>Composição das Receitas Arrecadadas </vt:lpstr>
      <vt:lpstr>IMPOSTOS, TAXAS E CONTRIBUIÇÕES DE MELHORIA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RECEITAS DE CONTRIBUIÇÃO</vt:lpstr>
      <vt:lpstr>Apresentação do PowerPoint</vt:lpstr>
      <vt:lpstr>RECEITA PATRIMONIAL</vt:lpstr>
      <vt:lpstr>Apresentação do PowerPoint</vt:lpstr>
      <vt:lpstr>TRANSFERÊNCIAS DA UNIÃO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DO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MULTIGOVERNAMENTAIS</vt:lpstr>
      <vt:lpstr>Apresentação do PowerPoint</vt:lpstr>
      <vt:lpstr>RECEITAS DE CAPITAL - TRANSFERÊNCIAS DA UNIÃO</vt:lpstr>
      <vt:lpstr>Apresentação do PowerPoint</vt:lpstr>
      <vt:lpstr>Apresentação do PowerPoint</vt:lpstr>
      <vt:lpstr>ONDE FORAM APLICADOS OS RECURSOS?</vt:lpstr>
      <vt:lpstr>Quadro 3 – Execução Orçamentária da Despesa </vt:lpstr>
      <vt:lpstr>Quadro 4 – Despesas por Grupo de Natureza  </vt:lpstr>
      <vt:lpstr>Despesas por Grupo de Natureza  </vt:lpstr>
      <vt:lpstr>Quadro 5 – Despesas por Função de Governo </vt:lpstr>
      <vt:lpstr>Apresentação do PowerPoint</vt:lpstr>
      <vt:lpstr>Quadro 6 – Composição do Resultado Orçamentário </vt:lpstr>
      <vt:lpstr>Apresentação do PowerPoint</vt:lpstr>
      <vt:lpstr>Quadro 7 – Despesas com Pessoal</vt:lpstr>
      <vt:lpstr>Apresentação do PowerPoint</vt:lpstr>
      <vt:lpstr>Quadro 8 – Demonstrativo Resumido do Resultado Primário</vt:lpstr>
      <vt:lpstr>Quadro 9 – Demonstrativo Resumido do Resultado Nominal</vt:lpstr>
      <vt:lpstr>Quadro 10 – Demonstrativo Resumido da Dívida Consolidada Líquida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 A ORIGEM DOS RECURSOS?</dc:title>
  <dc:creator>Usuario</dc:creator>
  <cp:lastModifiedBy>Joab Santana de Carvalho</cp:lastModifiedBy>
  <cp:revision>212</cp:revision>
  <cp:lastPrinted>2017-09-28T20:39:18Z</cp:lastPrinted>
  <dcterms:created xsi:type="dcterms:W3CDTF">2011-05-30T13:37:29Z</dcterms:created>
  <dcterms:modified xsi:type="dcterms:W3CDTF">2019-05-30T19:21:39Z</dcterms:modified>
</cp:coreProperties>
</file>