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293" r:id="rId2"/>
    <p:sldId id="302" r:id="rId3"/>
    <p:sldId id="256" r:id="rId4"/>
    <p:sldId id="294" r:id="rId5"/>
    <p:sldId id="296" r:id="rId6"/>
    <p:sldId id="351" r:id="rId7"/>
    <p:sldId id="281" r:id="rId8"/>
    <p:sldId id="257" r:id="rId9"/>
    <p:sldId id="258" r:id="rId10"/>
    <p:sldId id="259" r:id="rId11"/>
    <p:sldId id="260" r:id="rId12"/>
    <p:sldId id="261" r:id="rId13"/>
    <p:sldId id="339" r:id="rId14"/>
    <p:sldId id="282" r:id="rId15"/>
    <p:sldId id="265" r:id="rId16"/>
    <p:sldId id="284" r:id="rId17"/>
    <p:sldId id="267" r:id="rId18"/>
    <p:sldId id="285" r:id="rId19"/>
    <p:sldId id="268" r:id="rId20"/>
    <p:sldId id="269" r:id="rId21"/>
    <p:sldId id="271" r:id="rId22"/>
    <p:sldId id="272" r:id="rId23"/>
    <p:sldId id="274" r:id="rId24"/>
    <p:sldId id="388" r:id="rId25"/>
    <p:sldId id="286" r:id="rId26"/>
    <p:sldId id="275" r:id="rId27"/>
    <p:sldId id="276" r:id="rId28"/>
    <p:sldId id="277" r:id="rId29"/>
    <p:sldId id="394" r:id="rId30"/>
    <p:sldId id="278" r:id="rId31"/>
    <p:sldId id="288" r:id="rId32"/>
    <p:sldId id="280" r:id="rId33"/>
    <p:sldId id="389" r:id="rId34"/>
    <p:sldId id="390" r:id="rId35"/>
    <p:sldId id="303" r:id="rId36"/>
    <p:sldId id="289" r:id="rId37"/>
    <p:sldId id="298" r:id="rId38"/>
    <p:sldId id="299" r:id="rId39"/>
    <p:sldId id="340" r:id="rId40"/>
    <p:sldId id="301" r:id="rId41"/>
    <p:sldId id="395" r:id="rId42"/>
    <p:sldId id="305" r:id="rId43"/>
    <p:sldId id="385" r:id="rId44"/>
    <p:sldId id="386" r:id="rId45"/>
    <p:sldId id="383" r:id="rId46"/>
    <p:sldId id="387" r:id="rId47"/>
    <p:sldId id="393" r:id="rId48"/>
    <p:sldId id="396" r:id="rId49"/>
  </p:sldIdLst>
  <p:sldSz cx="9144000" cy="6858000" type="screen4x3"/>
  <p:notesSz cx="6794500" cy="9931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4" autoAdjust="0"/>
    <p:restoredTop sz="94660"/>
  </p:normalViewPr>
  <p:slideViewPr>
    <p:cSldViewPr>
      <p:cViewPr varScale="1">
        <p:scale>
          <a:sx n="108" d="100"/>
          <a:sy n="108" d="100"/>
        </p:scale>
        <p:origin x="168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4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8644" y="0"/>
            <a:ext cx="2944284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D663C-2D99-4206-9D02-E93D2ED689F8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4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8644" y="9433107"/>
            <a:ext cx="2944284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F05E73-769E-4BEA-A985-BA6E1DEEB27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8144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4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8644" y="0"/>
            <a:ext cx="2944284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5173A-8791-45EE-8088-66D19F5DBC62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1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4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8644" y="9433107"/>
            <a:ext cx="2944284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504A24-5E52-4084-BFBB-8651DF6D323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8286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04A24-5E52-4084-BFBB-8651DF6D323D}" type="slidenum">
              <a:rPr lang="pt-BR" smtClean="0"/>
              <a:pPr/>
              <a:t>44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04A24-5E52-4084-BFBB-8651DF6D323D}" type="slidenum">
              <a:rPr lang="pt-BR" smtClean="0"/>
              <a:pPr/>
              <a:t>46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04A24-5E52-4084-BFBB-8651DF6D323D}" type="slidenum">
              <a:rPr lang="pt-BR" smtClean="0"/>
              <a:pPr/>
              <a:t>47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04A24-5E52-4084-BFBB-8651DF6D323D}" type="slidenum">
              <a:rPr lang="pt-BR" smtClean="0"/>
              <a:pPr/>
              <a:t>48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7141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E7A29-5F4C-491D-B373-CAE5598AB663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3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5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7.emf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313" y="2781300"/>
            <a:ext cx="8715375" cy="35766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t-BR" sz="3000" b="1" cap="none" dirty="0">
                <a:solidFill>
                  <a:srgbClr val="FF0000"/>
                </a:solidFill>
                <a:latin typeface="Bookman Old Style" pitchFamily="18" charset="0"/>
              </a:rPr>
              <a:t>AUDIÊNCIA PÚBLICA PARA AVALIAÇÃO DO CUMPRIMENTO DAS METAS FISCAIS</a:t>
            </a:r>
          </a:p>
          <a:p>
            <a:pPr eaLnBrk="1" hangingPunct="1">
              <a:defRPr/>
            </a:pPr>
            <a:r>
              <a:rPr lang="pt-BR" b="1" dirty="0">
                <a:solidFill>
                  <a:srgbClr val="FF0000"/>
                </a:solidFill>
                <a:latin typeface="Bookman Old Style" pitchFamily="18" charset="0"/>
              </a:rPr>
              <a:t>1</a:t>
            </a:r>
            <a:r>
              <a:rPr lang="pt-BR" sz="3200" b="1" cap="none" dirty="0">
                <a:solidFill>
                  <a:srgbClr val="FF0000"/>
                </a:solidFill>
                <a:latin typeface="Bookman Old Style" pitchFamily="18" charset="0"/>
              </a:rPr>
              <a:t>º QUADRIMESTRE DE 2019</a:t>
            </a:r>
          </a:p>
          <a:p>
            <a:pPr eaLnBrk="1" hangingPunct="1">
              <a:defRPr/>
            </a:pPr>
            <a:r>
              <a:rPr lang="pt-BR" sz="1800" cap="none" dirty="0">
                <a:solidFill>
                  <a:srgbClr val="FF0000"/>
                </a:solidFill>
                <a:latin typeface="Bookman Old Style" pitchFamily="18" charset="0"/>
              </a:rPr>
              <a:t>(§4º, ART. 9º, LEI COMPLEMENTAR Nº 101, DE 04 DE MAIO DE 2000)</a:t>
            </a:r>
            <a:r>
              <a:rPr lang="pt-BR" sz="1800" cap="none" dirty="0">
                <a:solidFill>
                  <a:srgbClr val="FF0000"/>
                </a:solidFill>
              </a:rPr>
              <a:t> 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8784976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42852"/>
            <a:ext cx="914400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ITBI – Imposto sobre Transmissão “Inter Vivos” de Bens Imóveis e de Direitos Reais sobre Imóveis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977F579D-8F5F-4E83-A080-D00DD0648A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052736"/>
            <a:ext cx="8712968" cy="554461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214290"/>
            <a:ext cx="91440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ISS – Imposto sobre Serviços de Qualquer Natureza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A5BA2A47-83B3-4BAF-AD86-508E2AA981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764704"/>
            <a:ext cx="8712968" cy="583264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42852"/>
            <a:ext cx="91440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TAXAS PELO EXERCÍCIO DO PODER DE POLÍCIA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74ED3E0-4BE8-463E-8FAD-98CA5052CE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692696"/>
            <a:ext cx="8784976" cy="5904656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42852"/>
            <a:ext cx="91440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TAXAS PELA PRESTAÇÃO DE SERVIÇOS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A2A3669-5F68-4599-90D1-2E3201E799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692696"/>
            <a:ext cx="8784976" cy="6022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5116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pt-BR" sz="5400" b="1" dirty="0"/>
              <a:t>RECEITAS DE CONTRIBUIÇÃO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285728"/>
            <a:ext cx="914400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COSIP – Contribuição para Custeio do Serviço de Iluminação Pública 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03F9ECC4-1641-42B2-BE13-6048A82DFD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116725"/>
            <a:ext cx="8784975" cy="5552635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pt-BR" sz="5400" b="1" dirty="0"/>
              <a:t>RECEITA PATRIMONIAL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42852"/>
            <a:ext cx="91440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Remuneração de Depósitos Bancários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85059413-958C-445C-9EB4-06D3819C15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605756"/>
            <a:ext cx="8784976" cy="6063604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pt-BR" sz="5400" b="1" dirty="0"/>
              <a:t>TRANSFERÊNCIAS DA UNIÃO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42852"/>
            <a:ext cx="91440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FPM – Cota Parte do Fundo de Participação dos Municípios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4ED60412-3F15-4956-9DFB-E83B823F03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632381"/>
            <a:ext cx="8784976" cy="596497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313" y="2781300"/>
            <a:ext cx="8715375" cy="35766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t-BR" sz="6000" b="1" dirty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RECEITAS</a:t>
            </a:r>
            <a:endParaRPr lang="pt-BR" sz="4800" b="1" cap="none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42852"/>
            <a:ext cx="914400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IPTR – Cota Parte do Imposto sobre a Propriedade Territorial Rural 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0A4FE03D-F16C-4E6A-8DD0-C9BBAF87B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998761"/>
            <a:ext cx="8784976" cy="5716387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42852"/>
            <a:ext cx="91440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i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Royalties</a:t>
            </a:r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 – Transferências da União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C458B454-6A8F-4DFF-9158-4E5709F4B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609701"/>
            <a:ext cx="8784976" cy="5987651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214290"/>
            <a:ext cx="91440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Transferências de Recursos do Sistema Único de Saúde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C8EE6704-BF6F-4AE7-BA15-55B988769B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675955"/>
            <a:ext cx="8712968" cy="5967755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99735"/>
            <a:ext cx="914400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Transferências de Recursos do Fundo Nacional de Assistência Social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F6062C5C-F108-49F4-9EAD-C24386FC3D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030732"/>
            <a:ext cx="8784976" cy="5627533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99735"/>
            <a:ext cx="914400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Transferências de Recursos do Fundo Nacional de Desenvolvimento da Educação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E8471965-FB48-4C23-9C6E-3594B1D510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045778"/>
            <a:ext cx="8784976" cy="5612487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pt-BR" sz="5400" b="1" dirty="0"/>
              <a:t>TRANSFERÊNCIAS DO ESTADO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1567" y="23465"/>
            <a:ext cx="914400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ICMS – Cota Parte Imposto sobre a Circulação de Mercadorias e Prestação de Serviços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83A9350F-F705-41C0-8762-DD037FBE41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887267"/>
            <a:ext cx="8856984" cy="5782093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60399"/>
            <a:ext cx="914400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IPVA – Cota Parte Imposto sobre a Propriedade de Veículos Automotores 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F3EA05D3-460C-4637-A71D-27EE9727CD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007428"/>
            <a:ext cx="8784976" cy="5690173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44650"/>
            <a:ext cx="914400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IPI Exportação – Cota Parte do Imposto sobre Produtos Industrializados 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09243F77-E157-4D13-9F90-2FFEEE354A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975647"/>
            <a:ext cx="8784976" cy="5737703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44650"/>
            <a:ext cx="91440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Contribuição de Intervenção no Domínio Econômico 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136101B1-891A-4229-BB71-3EB365D058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626294"/>
            <a:ext cx="8784976" cy="5971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663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pt-BR" sz="5400" b="1" dirty="0"/>
              <a:t>QUAL A ORIGEM DOS RECURSOS?</a:t>
            </a:r>
          </a:p>
        </p:txBody>
      </p:sp>
    </p:spTree>
  </p:cSld>
  <p:clrMapOvr>
    <a:masterClrMapping/>
  </p:clrMapOvr>
  <p:transition>
    <p:dissolv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3270" y="188640"/>
            <a:ext cx="91440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i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Royalties</a:t>
            </a:r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 – Transferências do Estado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25B87135-C496-4A45-A646-861FBDF5B6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692696"/>
            <a:ext cx="8784976" cy="5976664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pt-BR" sz="5400" b="1" dirty="0"/>
              <a:t>TRANSFERÊNCIAS MULTIGOVERNAMENTAIS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-12940" y="188640"/>
            <a:ext cx="9144000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FUNDEB – Transferência de Recursos do Fundo de Manutenção e Desenvolvimento da Educação e de Valorização dos Profissionais da Educação 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93F69B98-02C0-40E1-8105-F60A4681F9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388969"/>
            <a:ext cx="8784976" cy="5224267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pt-BR" sz="4000" b="1" dirty="0"/>
              <a:t>RECEITAS DE CAPITAL - TRANSFERÊNCIAS DA UNIÃO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-12940" y="188640"/>
            <a:ext cx="91440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Transferência da União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B3707F31-89D5-4CB6-AE76-D981759787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650305"/>
            <a:ext cx="8784975" cy="6019055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313" y="2781300"/>
            <a:ext cx="8715375" cy="35766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t-BR" sz="6000" b="1" dirty="0">
                <a:solidFill>
                  <a:srgbClr val="FF0000"/>
                </a:solidFill>
                <a:latin typeface="Bookman Old Style" pitchFamily="18" charset="0"/>
              </a:rPr>
              <a:t>DESPESAS</a:t>
            </a:r>
            <a:r>
              <a:rPr lang="pt-BR" sz="4800" b="1" cap="none" dirty="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ransition>
    <p:dissolv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pt-BR" sz="5400" b="1" dirty="0">
                <a:solidFill>
                  <a:schemeClr val="bg1">
                    <a:lumMod val="95000"/>
                  </a:schemeClr>
                </a:solidFill>
              </a:rPr>
              <a:t>ONDE FORAM APLICADOS OS RECURSOS?</a:t>
            </a:r>
          </a:p>
        </p:txBody>
      </p:sp>
    </p:spTree>
  </p:cSld>
  <p:clrMapOvr>
    <a:masterClrMapping/>
  </p:clrMapOvr>
  <p:transition>
    <p:dissolv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Quadro 3 – Execução Orçamentária da Despesa</a:t>
            </a:r>
            <a:br>
              <a:rPr lang="pt-BR" sz="2400" b="1" dirty="0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</a:br>
            <a:endParaRPr lang="pt-BR" sz="2400" b="1" dirty="0">
              <a:solidFill>
                <a:schemeClr val="accent3">
                  <a:shade val="7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26C3DEA7-1998-462F-A653-9EB938F2EF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980728"/>
            <a:ext cx="8856984" cy="2494899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Quadro 4 – Despesas por Grupo de Natureza </a:t>
            </a:r>
            <a:br>
              <a:rPr lang="pt-BR" sz="24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</a:br>
            <a:endParaRPr lang="pt-BR" sz="2400" b="1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48FA5CB6-09BC-4A8E-8F3C-87F41FBCA2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908720"/>
            <a:ext cx="8568951" cy="4392488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Despesas por Grupo de Natureza </a:t>
            </a:r>
            <a:br>
              <a:rPr lang="pt-BR" sz="2400" b="1" dirty="0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</a:br>
            <a:endParaRPr lang="pt-BR" sz="2400" b="1" dirty="0">
              <a:solidFill>
                <a:schemeClr val="accent3">
                  <a:shade val="7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43935343-C143-4E59-86DE-ECBDBCC49B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310" y="1094029"/>
            <a:ext cx="8583177" cy="528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549550"/>
      </p:ext>
    </p:extLst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75" y="357188"/>
            <a:ext cx="7772400" cy="5334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Quadro 1 – Execução Orçamentária da Receita</a:t>
            </a:r>
            <a:br>
              <a:rPr lang="pt-BR" sz="24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</a:br>
            <a:endParaRPr lang="pt-BR" sz="2400" b="1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CD2AE55F-E0E1-40FD-908B-F533462A4B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764704"/>
            <a:ext cx="8784976" cy="2664296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Quadro 5 – Despesas por Função de Governo</a:t>
            </a:r>
            <a:br>
              <a:rPr lang="pt-BR" sz="2400" b="1" dirty="0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</a:br>
            <a:endParaRPr lang="pt-BR" sz="2400" b="1" dirty="0">
              <a:solidFill>
                <a:schemeClr val="accent3">
                  <a:shade val="7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729855F5-E984-4BCC-95D8-E3DDC34985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980728"/>
            <a:ext cx="8496944" cy="5688632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1628800"/>
            <a:ext cx="8715375" cy="35766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t-BR" sz="4800" b="1" dirty="0">
                <a:solidFill>
                  <a:srgbClr val="FF0000"/>
                </a:solidFill>
                <a:latin typeface="Bookman Old Style" pitchFamily="18" charset="0"/>
              </a:rPr>
              <a:t>RESULTADO ORÇAMENTÁRIO</a:t>
            </a:r>
            <a:endParaRPr lang="pt-BR" sz="4800" b="1" cap="non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654320"/>
      </p:ext>
    </p:extLst>
  </p:cSld>
  <p:clrMapOvr>
    <a:masterClrMapping/>
  </p:clrMapOvr>
  <p:transition>
    <p:dissolv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Quadro 6 – Composição do Resultado Orçamentário</a:t>
            </a:r>
            <a:br>
              <a:rPr lang="pt-BR" sz="2400" b="1" dirty="0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</a:br>
            <a:endParaRPr lang="pt-BR" sz="2400" b="1" dirty="0">
              <a:solidFill>
                <a:schemeClr val="accent3">
                  <a:shade val="7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210AA94A-9EAD-4CF4-82DE-B71C16D47C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908720"/>
            <a:ext cx="8784976" cy="2376264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CD395708-4A8F-4208-BA50-B6437CB639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3439455"/>
            <a:ext cx="8784976" cy="3109229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060848"/>
            <a:ext cx="8715375" cy="35766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t-BR" sz="6000" b="1" dirty="0">
                <a:solidFill>
                  <a:srgbClr val="FF0000"/>
                </a:solidFill>
                <a:latin typeface="Bookman Old Style" pitchFamily="18" charset="0"/>
              </a:rPr>
              <a:t>DESPESAS COM PESSOAL</a:t>
            </a:r>
            <a:endParaRPr lang="pt-BR" sz="6000" b="1" cap="non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462436"/>
      </p:ext>
    </p:extLst>
  </p:cSld>
  <p:clrMapOvr>
    <a:masterClrMapping/>
  </p:clrMapOvr>
  <p:transition>
    <p:dissolv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Quadro 7 – Despesas com Pessoal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851B362B-A949-4882-AE72-B60D5E3F27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196752"/>
            <a:ext cx="8784976" cy="1872208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E13511F8-3A31-4B45-B19C-C25DDADD02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3429000"/>
            <a:ext cx="8784976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029389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313" y="2781300"/>
            <a:ext cx="8715375" cy="35766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t-BR" sz="6000" b="1" cap="none" dirty="0">
                <a:solidFill>
                  <a:srgbClr val="FF0000"/>
                </a:solidFill>
                <a:latin typeface="Bookman Old Style" pitchFamily="18" charset="0"/>
              </a:rPr>
              <a:t>METAS FISCAIS</a:t>
            </a:r>
            <a:endParaRPr lang="pt-BR" sz="6000" b="1" cap="non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754061"/>
      </p:ext>
    </p:extLst>
  </p:cSld>
  <p:clrMapOvr>
    <a:masterClrMapping/>
  </p:clrMapOvr>
  <p:transition>
    <p:dissolv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0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Quadro 8 – Demonstrativo Resumido do Resultado Primário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BA880329-FAEE-4C86-AEBD-E688C30E97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062117"/>
            <a:ext cx="8784975" cy="2183133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726B222C-AA43-4190-91B3-005B3C392E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3429000"/>
            <a:ext cx="8784975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948540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918648" cy="457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t-BR" sz="20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Quadro 9 – Demonstrativo Resumido do Resultado Nominal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5EF2ADDC-95A9-411E-95D6-DE38098D33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3429000"/>
            <a:ext cx="8712968" cy="2755631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27805AE2-5F4E-4562-885B-4066AE93A0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1066800"/>
            <a:ext cx="8640960" cy="2290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948540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609600"/>
            <a:ext cx="7918648" cy="457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sz="20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Quadro 10 – Demonstrativo Resumido da Dívida Consolidada Líquida</a:t>
            </a:r>
            <a:endParaRPr lang="pt-BR" sz="2000" b="1" dirty="0">
              <a:solidFill>
                <a:schemeClr val="accent3">
                  <a:shade val="7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AF3B5701-CD54-41CE-A83B-962AA19B3F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196752"/>
            <a:ext cx="8568952" cy="2100187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02168931-F8F9-4FF0-A664-4729289E79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3457500"/>
            <a:ext cx="8568952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03875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Quadro 2 – Composição das Receitas Arrecadadas</a:t>
            </a:r>
            <a:br>
              <a:rPr lang="pt-BR" sz="24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</a:br>
            <a:endParaRPr lang="pt-BR" sz="2400" b="1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29226B4A-D8C8-434E-AAA6-ECD896B95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066800"/>
            <a:ext cx="8496943" cy="4306416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Composição das Receitas Arrecadadas</a:t>
            </a:r>
            <a:br>
              <a:rPr lang="pt-BR" sz="24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</a:br>
            <a:endParaRPr lang="pt-BR" sz="2400" b="1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5EE4B393-6172-4B77-8A3D-525CC10F81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311" y="1066800"/>
            <a:ext cx="8367153" cy="5386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27130"/>
      </p:ext>
    </p:extLst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pt-BR" sz="4000" b="1" dirty="0"/>
              <a:t>IMPOSTOS, TAXAS E CONTRIBUIÇÕES DE MELHORIA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IPTU – Imposto Predial e Territorial Urbano 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BF5DFAB6-731C-4B63-A9F7-BA0556EBEC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620688"/>
            <a:ext cx="8856984" cy="597666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214290"/>
            <a:ext cx="914400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IRRF – Imposto sobre Renda e Proventos de Qualquer Natureza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4CB4E9DD-FC86-45C6-827F-B2ACD9D2A9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024818"/>
            <a:ext cx="8784975" cy="561889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2942</TotalTime>
  <Words>359</Words>
  <Application>Microsoft Office PowerPoint</Application>
  <PresentationFormat>Apresentação na tela (4:3)</PresentationFormat>
  <Paragraphs>54</Paragraphs>
  <Slides>48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48</vt:i4>
      </vt:variant>
    </vt:vector>
  </HeadingPairs>
  <TitlesOfParts>
    <vt:vector size="53" baseType="lpstr">
      <vt:lpstr>Arial</vt:lpstr>
      <vt:lpstr>Bookman Old Style</vt:lpstr>
      <vt:lpstr>Calibri</vt:lpstr>
      <vt:lpstr>Century Gothic</vt:lpstr>
      <vt:lpstr>Tema do Office</vt:lpstr>
      <vt:lpstr>Apresentação do PowerPoint</vt:lpstr>
      <vt:lpstr>Apresentação do PowerPoint</vt:lpstr>
      <vt:lpstr>QUAL A ORIGEM DOS RECURSOS?</vt:lpstr>
      <vt:lpstr>Quadro 1 – Execução Orçamentária da Receita </vt:lpstr>
      <vt:lpstr>Quadro 2 – Composição das Receitas Arrecadadas </vt:lpstr>
      <vt:lpstr>Composição das Receitas Arrecadadas </vt:lpstr>
      <vt:lpstr>IMPOSTOS, TAXAS E CONTRIBUIÇÕES DE MELHORIA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RECEITAS DE CONTRIBUIÇÃO</vt:lpstr>
      <vt:lpstr>Apresentação do PowerPoint</vt:lpstr>
      <vt:lpstr>RECEITA PATRIMONIAL</vt:lpstr>
      <vt:lpstr>Apresentação do PowerPoint</vt:lpstr>
      <vt:lpstr>TRANSFERÊNCIAS DA UNIÃO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TRANSFERÊNCIAS DO ESTADO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TRANSFERÊNCIAS MULTIGOVERNAMENTAIS</vt:lpstr>
      <vt:lpstr>Apresentação do PowerPoint</vt:lpstr>
      <vt:lpstr>RECEITAS DE CAPITAL - TRANSFERÊNCIAS DA UNIÃO</vt:lpstr>
      <vt:lpstr>Apresentação do PowerPoint</vt:lpstr>
      <vt:lpstr>Apresentação do PowerPoint</vt:lpstr>
      <vt:lpstr>ONDE FORAM APLICADOS OS RECURSOS?</vt:lpstr>
      <vt:lpstr>Quadro 3 – Execução Orçamentária da Despesa </vt:lpstr>
      <vt:lpstr>Quadro 4 – Despesas por Grupo de Natureza  </vt:lpstr>
      <vt:lpstr>Despesas por Grupo de Natureza  </vt:lpstr>
      <vt:lpstr>Quadro 5 – Despesas por Função de Governo </vt:lpstr>
      <vt:lpstr>Apresentação do PowerPoint</vt:lpstr>
      <vt:lpstr>Quadro 6 – Composição do Resultado Orçamentário </vt:lpstr>
      <vt:lpstr>Apresentação do PowerPoint</vt:lpstr>
      <vt:lpstr>Quadro 7 – Despesas com Pessoal</vt:lpstr>
      <vt:lpstr>Apresentação do PowerPoint</vt:lpstr>
      <vt:lpstr>Quadro 8 – Demonstrativo Resumido do Resultado Primário</vt:lpstr>
      <vt:lpstr>Quadro 9 – Demonstrativo Resumido do Resultado Nominal</vt:lpstr>
      <vt:lpstr>Quadro 10 – Demonstrativo Resumido da Dívida Consolidada Líquida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 A ORIGEM DOS RECURSOS?</dc:title>
  <dc:creator>Usuario</dc:creator>
  <cp:lastModifiedBy>Joab Santana de Carvalho</cp:lastModifiedBy>
  <cp:revision>212</cp:revision>
  <cp:lastPrinted>2017-09-28T20:39:18Z</cp:lastPrinted>
  <dcterms:created xsi:type="dcterms:W3CDTF">2011-05-30T13:37:29Z</dcterms:created>
  <dcterms:modified xsi:type="dcterms:W3CDTF">2019-05-30T19:21:39Z</dcterms:modified>
</cp:coreProperties>
</file>