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handoutMasterIdLst>
    <p:handoutMasterId r:id="rId75"/>
  </p:handoutMasterIdLst>
  <p:sldIdLst>
    <p:sldId id="293" r:id="rId2"/>
    <p:sldId id="302" r:id="rId3"/>
    <p:sldId id="294" r:id="rId4"/>
    <p:sldId id="296" r:id="rId5"/>
    <p:sldId id="351" r:id="rId6"/>
    <p:sldId id="256" r:id="rId7"/>
    <p:sldId id="281" r:id="rId8"/>
    <p:sldId id="257" r:id="rId9"/>
    <p:sldId id="258" r:id="rId10"/>
    <p:sldId id="259" r:id="rId11"/>
    <p:sldId id="260" r:id="rId12"/>
    <p:sldId id="261" r:id="rId13"/>
    <p:sldId id="339" r:id="rId14"/>
    <p:sldId id="287" r:id="rId15"/>
    <p:sldId id="262" r:id="rId16"/>
    <p:sldId id="263" r:id="rId17"/>
    <p:sldId id="264" r:id="rId18"/>
    <p:sldId id="282" r:id="rId19"/>
    <p:sldId id="265" r:id="rId20"/>
    <p:sldId id="284" r:id="rId21"/>
    <p:sldId id="267" r:id="rId22"/>
    <p:sldId id="285" r:id="rId23"/>
    <p:sldId id="268" r:id="rId24"/>
    <p:sldId id="269" r:id="rId25"/>
    <p:sldId id="270" r:id="rId26"/>
    <p:sldId id="271" r:id="rId27"/>
    <p:sldId id="272" r:id="rId28"/>
    <p:sldId id="274" r:id="rId29"/>
    <p:sldId id="388" r:id="rId30"/>
    <p:sldId id="286" r:id="rId31"/>
    <p:sldId id="275" r:id="rId32"/>
    <p:sldId id="276" r:id="rId33"/>
    <p:sldId id="277" r:id="rId34"/>
    <p:sldId id="394" r:id="rId35"/>
    <p:sldId id="278" r:id="rId36"/>
    <p:sldId id="288" r:id="rId37"/>
    <p:sldId id="280" r:id="rId38"/>
    <p:sldId id="389" r:id="rId39"/>
    <p:sldId id="390" r:id="rId40"/>
    <p:sldId id="303" r:id="rId41"/>
    <p:sldId id="298" r:id="rId42"/>
    <p:sldId id="299" r:id="rId43"/>
    <p:sldId id="340" r:id="rId44"/>
    <p:sldId id="301" r:id="rId45"/>
    <p:sldId id="289" r:id="rId46"/>
    <p:sldId id="396" r:id="rId47"/>
    <p:sldId id="416" r:id="rId48"/>
    <p:sldId id="397" r:id="rId49"/>
    <p:sldId id="398" r:id="rId50"/>
    <p:sldId id="399" r:id="rId51"/>
    <p:sldId id="400" r:id="rId52"/>
    <p:sldId id="401" r:id="rId53"/>
    <p:sldId id="402" r:id="rId54"/>
    <p:sldId id="403" r:id="rId55"/>
    <p:sldId id="404" r:id="rId56"/>
    <p:sldId id="405" r:id="rId57"/>
    <p:sldId id="406" r:id="rId58"/>
    <p:sldId id="407" r:id="rId59"/>
    <p:sldId id="408" r:id="rId60"/>
    <p:sldId id="409" r:id="rId61"/>
    <p:sldId id="410" r:id="rId62"/>
    <p:sldId id="411" r:id="rId63"/>
    <p:sldId id="412" r:id="rId64"/>
    <p:sldId id="413" r:id="rId65"/>
    <p:sldId id="415" r:id="rId66"/>
    <p:sldId id="395" r:id="rId67"/>
    <p:sldId id="305" r:id="rId68"/>
    <p:sldId id="385" r:id="rId69"/>
    <p:sldId id="386" r:id="rId70"/>
    <p:sldId id="383" r:id="rId71"/>
    <p:sldId id="387" r:id="rId72"/>
    <p:sldId id="393" r:id="rId73"/>
  </p:sldIdLst>
  <p:sldSz cx="9144000" cy="6858000" type="screen4x3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83041" autoAdjust="0"/>
  </p:normalViewPr>
  <p:slideViewPr>
    <p:cSldViewPr>
      <p:cViewPr varScale="1">
        <p:scale>
          <a:sx n="95" d="100"/>
          <a:sy n="95" d="100"/>
        </p:scale>
        <p:origin x="20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2797" y="0"/>
            <a:ext cx="430154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D663C-2D99-4206-9D02-E93D2ED689F8}" type="datetimeFigureOut">
              <a:rPr lang="pt-BR" smtClean="0"/>
              <a:pPr/>
              <a:t>27/02/2019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2797" y="6456612"/>
            <a:ext cx="430154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05E73-769E-4BEA-A985-BA6E1DEEB27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8144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2797" y="0"/>
            <a:ext cx="430154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5173A-8791-45EE-8088-66D19F5DBC62}" type="datetimeFigureOut">
              <a:rPr lang="pt-BR" smtClean="0"/>
              <a:pPr/>
              <a:t>27/02/2019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665" y="3228897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2797" y="6456612"/>
            <a:ext cx="430154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04A24-5E52-4084-BFBB-8651DF6D323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828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504A24-5E52-4084-BFBB-8651DF6D323D}" type="slidenum">
              <a:rPr lang="pt-BR" smtClean="0"/>
              <a:pPr/>
              <a:t>67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9633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04A24-5E52-4084-BFBB-8651DF6D323D}" type="slidenum">
              <a:rPr lang="pt-BR" smtClean="0"/>
              <a:pPr/>
              <a:t>69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04A24-5E52-4084-BFBB-8651DF6D323D}" type="slidenum">
              <a:rPr lang="pt-BR" smtClean="0"/>
              <a:pPr/>
              <a:t>71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04A24-5E52-4084-BFBB-8651DF6D323D}" type="slidenum">
              <a:rPr lang="pt-BR" smtClean="0"/>
              <a:pPr/>
              <a:t>72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27/02/2019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27/02/2019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27/02/2019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27/02/2019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27/02/2019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27/02/2019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27/02/2019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27/02/2019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27/02/2019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27/02/2019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7A29-5F4C-491D-B373-CAE5598AB663}" type="datetimeFigureOut">
              <a:rPr lang="pt-BR" smtClean="0"/>
              <a:pPr/>
              <a:t>27/02/2019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E7A29-5F4C-491D-B373-CAE5598AB663}" type="datetimeFigureOut">
              <a:rPr lang="pt-BR" smtClean="0"/>
              <a:pPr/>
              <a:t>27/02/2019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28896-8303-4015-887E-F4EBF10BE0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7813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3000" b="1" cap="none" dirty="0">
                <a:solidFill>
                  <a:srgbClr val="FF0000"/>
                </a:solidFill>
                <a:latin typeface="Bookman Old Style" pitchFamily="18" charset="0"/>
              </a:rPr>
              <a:t>AUDIÊNCIA PÚBLICA PARA AVALIAÇÃO DO CUMPRIMENTO DAS METAS FISCAIS</a:t>
            </a:r>
          </a:p>
          <a:p>
            <a:pPr eaLnBrk="1" hangingPunct="1">
              <a:defRPr/>
            </a:pPr>
            <a:r>
              <a:rPr lang="pt-BR" sz="3200" b="1" cap="none" dirty="0">
                <a:solidFill>
                  <a:srgbClr val="FF0000"/>
                </a:solidFill>
                <a:latin typeface="Bookman Old Style" pitchFamily="18" charset="0"/>
              </a:rPr>
              <a:t>3º QUADRIMESTRE DE 2018</a:t>
            </a:r>
          </a:p>
          <a:p>
            <a:pPr eaLnBrk="1" hangingPunct="1">
              <a:defRPr/>
            </a:pPr>
            <a:r>
              <a:rPr lang="pt-BR" sz="1800" cap="none" dirty="0">
                <a:solidFill>
                  <a:srgbClr val="FF0000"/>
                </a:solidFill>
                <a:latin typeface="Bookman Old Style" pitchFamily="18" charset="0"/>
              </a:rPr>
              <a:t>(§4º, ART. 9º, LEI COMPLEMENTAR Nº 101, DE 04 DE MAIO DE 2000)</a:t>
            </a:r>
            <a:r>
              <a:rPr lang="pt-BR" sz="1800" cap="none" dirty="0">
                <a:solidFill>
                  <a:srgbClr val="FF0000"/>
                </a:solidFill>
              </a:rPr>
              <a:t> 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784976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ITBI – Imposto sobre Transmissão “Inter Vivos” de Bens Imóveis e de Direitos Reais sobre Imóveis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ISS – Imposto sobre Serviços de Qualquer Natureza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TAXAS PELO EXERCÍCIO DO PODER DE POLÍCIA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TAXAS PELA PRESTAÇÃO DE SERVIÇOS</a:t>
            </a:r>
          </a:p>
        </p:txBody>
      </p:sp>
    </p:spTree>
    <p:extLst>
      <p:ext uri="{BB962C8B-B14F-4D97-AF65-F5344CB8AC3E}">
        <p14:creationId xmlns:p14="http://schemas.microsoft.com/office/powerpoint/2010/main" val="1085511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OUTRAS RECEITAS TRIBUTÁRIAS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MULTAS E JUROS DE MORA DOS TRIBUTOS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MULTAS E JUROS DE MORA DA DÍVIDA ATIVA TRIBUTÁRIA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DÍVIDA ATIVA TRIBUTÁRIA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RECEITAS DE CONTRIBUIÇÃO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285728"/>
            <a:ext cx="9144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COSIP – Contribuição para Custeio do Serviço de Iluminação Pública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7813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6000" b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RECEITAS</a:t>
            </a:r>
            <a:endParaRPr lang="pt-BR" sz="4800" b="1" cap="none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RECEITA PATRIMONIAL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Remuneração de Depósitos Bancários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TRANSFERÊNCIAS DA UNIÃO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FPM – Cota Parte do Fundo de Participação dos Municípios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0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IPTR – Cota Parte do Imposto sobre a Propriedade Territorial Rural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 err="1">
                <a:solidFill>
                  <a:schemeClr val="tx2">
                    <a:lumMod val="50000"/>
                  </a:schemeClr>
                </a:solidFill>
                <a:latin typeface="Century Gothic"/>
              </a:rPr>
              <a:t>ICMS-Desoneração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 (</a:t>
            </a:r>
            <a:r>
              <a:rPr lang="pt-BR" sz="2400" b="1" dirty="0" err="1">
                <a:solidFill>
                  <a:schemeClr val="tx2">
                    <a:lumMod val="50000"/>
                  </a:schemeClr>
                </a:solidFill>
                <a:latin typeface="Century Gothic"/>
              </a:rPr>
              <a:t>L.C.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 87/96)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i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Royalties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 – Transferências da União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Transferências de Recursos do Sistema Único de Saúde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99735"/>
            <a:ext cx="91440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0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Transferências de Recursos do Fundo Nacional de Assistência Social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99735"/>
            <a:ext cx="9144000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16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Transferências de Recursos do Fundo Nacional de Desenvolvimento da Educação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357188"/>
            <a:ext cx="7772400" cy="533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2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Quadro 1 – Execução Orçamentária da Receita</a:t>
            </a:r>
            <a:br>
              <a:rPr lang="pt-BR" sz="22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2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9B0723A-3325-47B4-B4E1-9B75F42FA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718" y="856277"/>
            <a:ext cx="8757769" cy="242870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TRANSFERÊNCIAS DO ESTADO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1567" y="23465"/>
            <a:ext cx="9144000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16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ICMS – Cota Parte Imposto sobre a Circulação de Mercadorias e Prestação de Serviços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60399"/>
            <a:ext cx="914400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IPVA – Cota Parte Imposto sobre a Propriedade de Veículos Automotores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4650"/>
            <a:ext cx="91440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0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IPI Exportação – Cota Parte do Imposto sobre Produtos Industrializados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465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Contribuição de Intervenção no Domínio Econômico </a:t>
            </a:r>
          </a:p>
        </p:txBody>
      </p:sp>
    </p:spTree>
    <p:extLst>
      <p:ext uri="{BB962C8B-B14F-4D97-AF65-F5344CB8AC3E}">
        <p14:creationId xmlns:p14="http://schemas.microsoft.com/office/powerpoint/2010/main" val="9826634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3270" y="18864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i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Royalties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 – Transferências do Estado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TRANSFERÊNCIAS MULTIGOVERNAMENTAIS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-12940" y="188640"/>
            <a:ext cx="91440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FUNDEB – Transferência de Recursos do Fundo de Manutenção e Desenvolvimento da Educação e de Valorização dos Profissionais da Educação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TRANSFERÊNCIAS DE CAPITAL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-12940" y="18864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Transferências da União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Quadro 2 – Composição das Receitas Arrecadadas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C563A933-9A8B-48E5-9B5E-572E1D6F09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44176"/>
            <a:ext cx="8784975" cy="425703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7813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6000" b="1" dirty="0">
                <a:solidFill>
                  <a:srgbClr val="FF0000"/>
                </a:solidFill>
                <a:latin typeface="Bookman Old Style" pitchFamily="18" charset="0"/>
              </a:rPr>
              <a:t>DESPESAS</a:t>
            </a:r>
            <a:r>
              <a:rPr lang="pt-BR" sz="4800" b="1" cap="none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>
    <p:dissolv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Quadro 3 – Execução Orçamentária da Despesa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04B8B74-15C3-44FF-BB39-406545D03D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40868"/>
            <a:ext cx="8784976" cy="238813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Quadro 4 – Despesas por Grupo de Natureza 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F84C433-2A75-4C10-BAAB-A473C953F1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066800"/>
            <a:ext cx="8856984" cy="351432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Quadro 4 – Despesas por Grupo de Natureza 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C7E69E9-B266-41B9-B4AF-D2F7B5BE0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23" y="502666"/>
            <a:ext cx="8510754" cy="585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549550"/>
      </p:ext>
    </p:extLst>
  </p:cSld>
  <p:clrMapOvr>
    <a:masterClrMapping/>
  </p:clrMapOvr>
  <p:transition>
    <p:dissolv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Quadro 5 – Despesas por Função de Governo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5B305B88-F3E8-4A14-81F6-0FBBB1B6B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980728"/>
            <a:ext cx="8928991" cy="576064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pt-BR" sz="5400" b="1" dirty="0">
                <a:solidFill>
                  <a:schemeClr val="bg1">
                    <a:lumMod val="95000"/>
                  </a:schemeClr>
                </a:solidFill>
              </a:rPr>
              <a:t>ONDE FORAM APLICADOS OS RECURSOS?</a:t>
            </a:r>
          </a:p>
        </p:txBody>
      </p:sp>
    </p:spTree>
  </p:cSld>
  <p:clrMapOvr>
    <a:masterClrMapping/>
  </p:clrMapOvr>
  <p:transition>
    <p:dissolv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A6AFBDA7-B2F7-41F9-91F9-504A53CC3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8784976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357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6837AF0D-F7FE-4796-9EFA-37FB5FCCA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8712968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1130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3F4DAC9F-CCBB-41C1-8F1A-4F7578B0C6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8784975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5046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2729F23-9894-4E73-9963-51BD0E7185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8784976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185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Composição das Receitas Arrecadadas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4A27454-519B-4715-9117-8442DDBC68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23" y="980728"/>
            <a:ext cx="8510754" cy="537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27130"/>
      </p:ext>
    </p:extLst>
  </p:cSld>
  <p:clrMapOvr>
    <a:masterClrMapping/>
  </p:clrMapOvr>
  <p:transition>
    <p:dissolv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C267974E-2387-46CA-8E38-A2EC85EA7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8640"/>
            <a:ext cx="8640960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7740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07FABD5-4289-493D-9131-571C6A5BF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8784975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81606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4813178-FA02-4C72-9961-2E25E78E0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8640"/>
            <a:ext cx="8496944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0354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15061770-A9E5-4B4A-AFDC-1FBCCF663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60648"/>
            <a:ext cx="8640960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636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30E42FC4-53DE-4DE0-A745-31F5A483D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8640"/>
            <a:ext cx="8640960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69989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F641F04-3CBE-47DB-B3C3-A437C2A5E4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8712968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1609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8006AA07-FB5D-443D-9D1F-2857C7EA6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60648"/>
            <a:ext cx="8640960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37021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66D126E-46D8-4A8A-A682-D7C9A879B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88640"/>
            <a:ext cx="8568952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91207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5491E456-EA17-4F6C-999E-3AA7690B9B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60648"/>
            <a:ext cx="8640960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34228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AC0B5FF9-2608-4D43-9A95-FB23D9013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60648"/>
            <a:ext cx="8712967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507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QUAL A ORIGEM DOS RECURSOS?</a:t>
            </a:r>
          </a:p>
        </p:txBody>
      </p:sp>
    </p:spTree>
  </p:cSld>
  <p:clrMapOvr>
    <a:masterClrMapping/>
  </p:clrMapOvr>
  <p:transition>
    <p:dissolv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C135477-4E9E-49D9-8DE7-C51EEE451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8712967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4252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B5C94B3A-BEEC-46AB-94A8-D6FE3D7BF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60648"/>
            <a:ext cx="8640960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8674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F895D0E3-3BCE-44FF-B85E-265AB5595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8784976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63243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7BE9544-28FF-486F-A887-37CDA7DCE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8640"/>
            <a:ext cx="8640960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27644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6758A121-F61C-4AB8-8AC1-D2F40BC422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60648"/>
            <a:ext cx="8640959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35877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544271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6288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4800" b="1" dirty="0">
                <a:solidFill>
                  <a:srgbClr val="FF0000"/>
                </a:solidFill>
                <a:latin typeface="Bookman Old Style" pitchFamily="18" charset="0"/>
              </a:rPr>
              <a:t>RESULTADO ORÇAMENTÁRIO</a:t>
            </a:r>
            <a:endParaRPr lang="pt-BR" sz="4800" b="1" cap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54320"/>
      </p:ext>
    </p:extLst>
  </p:cSld>
  <p:clrMapOvr>
    <a:masterClrMapping/>
  </p:clrMapOvr>
  <p:transition>
    <p:dissolv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Quadro 6 – Composição do Resultado Orçamentário</a:t>
            </a:r>
            <a:b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</a:br>
            <a:endParaRPr lang="pt-BR" sz="2400" b="1" dirty="0">
              <a:solidFill>
                <a:schemeClr val="accent3">
                  <a:shade val="7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CA5EDA0-F966-4177-BA31-37F7B02DB5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037560"/>
            <a:ext cx="8856984" cy="239144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B5FB22BA-0586-4A75-BEE1-37D0775ACF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3645182"/>
            <a:ext cx="8928992" cy="260321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060848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6000" b="1" dirty="0">
                <a:solidFill>
                  <a:srgbClr val="FF0000"/>
                </a:solidFill>
                <a:latin typeface="Bookman Old Style" pitchFamily="18" charset="0"/>
              </a:rPr>
              <a:t>DESPESAS COM PESSOAL</a:t>
            </a:r>
            <a:endParaRPr lang="pt-BR" sz="6000" b="1" cap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462436"/>
      </p:ext>
    </p:extLst>
  </p:cSld>
  <p:clrMapOvr>
    <a:masterClrMapping/>
  </p:clrMapOvr>
  <p:transition>
    <p:dissolve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Quadro 7 – Despesas com Pessoal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AB4DCA7-C45B-4054-9DFB-9FCFA5E4E2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02" y="1196752"/>
            <a:ext cx="8965794" cy="187220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FC18C48F-8B66-49A2-B764-9057888802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18156"/>
            <a:ext cx="8965794" cy="342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02938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t-BR" sz="5400" b="1" dirty="0"/>
              <a:t>RECEITAS TRIBUTÁRIAS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781300"/>
            <a:ext cx="8715375" cy="3576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6000" b="1" cap="none" dirty="0">
                <a:solidFill>
                  <a:srgbClr val="FF0000"/>
                </a:solidFill>
                <a:latin typeface="Bookman Old Style" pitchFamily="18" charset="0"/>
              </a:rPr>
              <a:t>METAS FISCAIS</a:t>
            </a:r>
            <a:endParaRPr lang="pt-BR" sz="6000" b="1" cap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754061"/>
      </p:ext>
    </p:extLst>
  </p:cSld>
  <p:clrMapOvr>
    <a:masterClrMapping/>
  </p:clrMapOvr>
  <p:transition>
    <p:dissolve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Quadro 8 – Demonstrativo Resumido do Resultado Primário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D12C45B-ED89-46F3-8DCD-871C6C02D2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81" y="1061089"/>
            <a:ext cx="9018845" cy="2151887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E8B8C8AB-11D6-497B-B2EB-EE22994E7F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017" y="3277851"/>
            <a:ext cx="9144000" cy="186853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0B8FF451-D7FE-4160-9B76-72BC5664FC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81" y="5157191"/>
            <a:ext cx="9018845" cy="168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948540"/>
      </p:ext>
    </p:extLst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accent3">
                    <a:shade val="75000"/>
                  </a:schemeClr>
                </a:solidFill>
                <a:latin typeface="Century Gothic" pitchFamily="34" charset="0"/>
              </a:rPr>
              <a:t>Quadro 9 – Demonstrativo Resumido do Resultado Nominal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9A33305-0A30-4A46-B579-4E8F1AF7DF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066800"/>
            <a:ext cx="8928992" cy="2755631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2340B78D-2B55-4D6E-B0DF-444D7FA638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4102369"/>
            <a:ext cx="9036496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94854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IPTU – Imposto Predial e Territorial Urbano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214290"/>
            <a:ext cx="91440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ctr"/>
            <a:r>
              <a:rPr lang="pt-BR" sz="2000" b="1" dirty="0">
                <a:solidFill>
                  <a:schemeClr val="tx2">
                    <a:lumMod val="50000"/>
                  </a:schemeClr>
                </a:solidFill>
                <a:latin typeface="Century Gothic"/>
              </a:rPr>
              <a:t>IRRF – Imposto sobre Renda e Proventos de Qualquer Natureza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2280</TotalTime>
  <Words>374</Words>
  <Application>Microsoft Office PowerPoint</Application>
  <PresentationFormat>Apresentação na tela (4:3)</PresentationFormat>
  <Paragraphs>58</Paragraphs>
  <Slides>72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72</vt:i4>
      </vt:variant>
    </vt:vector>
  </HeadingPairs>
  <TitlesOfParts>
    <vt:vector size="77" baseType="lpstr">
      <vt:lpstr>Arial</vt:lpstr>
      <vt:lpstr>Bookman Old Style</vt:lpstr>
      <vt:lpstr>Calibri</vt:lpstr>
      <vt:lpstr>Century Gothic</vt:lpstr>
      <vt:lpstr>Tema do Office</vt:lpstr>
      <vt:lpstr>Apresentação do PowerPoint</vt:lpstr>
      <vt:lpstr>Apresentação do PowerPoint</vt:lpstr>
      <vt:lpstr>Quadro 1 – Execução Orçamentária da Receita </vt:lpstr>
      <vt:lpstr>Quadro 2 – Composição das Receitas Arrecadadas </vt:lpstr>
      <vt:lpstr>Composição das Receitas Arrecadadas </vt:lpstr>
      <vt:lpstr>QUAL A ORIGEM DOS RECURSOS?</vt:lpstr>
      <vt:lpstr>RECEITAS TRIBUTÁRIAS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OUTRAS RECEITAS TRIBUTÁRIAS</vt:lpstr>
      <vt:lpstr>Apresentação do PowerPoint</vt:lpstr>
      <vt:lpstr>Apresentação do PowerPoint</vt:lpstr>
      <vt:lpstr>Apresentação do PowerPoint</vt:lpstr>
      <vt:lpstr>RECEITAS DE CONTRIBUIÇÃO</vt:lpstr>
      <vt:lpstr>Apresentação do PowerPoint</vt:lpstr>
      <vt:lpstr>RECEITA PATRIMONIAL</vt:lpstr>
      <vt:lpstr>Apresentação do PowerPoint</vt:lpstr>
      <vt:lpstr>TRANSFERÊNCIAS DA UNIÃO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TRANSFERÊNCIAS DO ESTADO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TRANSFERÊNCIAS MULTIGOVERNAMENTAIS</vt:lpstr>
      <vt:lpstr>Apresentação do PowerPoint</vt:lpstr>
      <vt:lpstr>TRANSFERÊNCIAS DE CAPITAL</vt:lpstr>
      <vt:lpstr>Apresentação do PowerPoint</vt:lpstr>
      <vt:lpstr>Apresentação do PowerPoint</vt:lpstr>
      <vt:lpstr>Quadro 3 – Execução Orçamentária da Despesa </vt:lpstr>
      <vt:lpstr>Quadro 4 – Despesas por Grupo de Natureza  </vt:lpstr>
      <vt:lpstr>Quadro 4 – Despesas por Grupo de Natureza  </vt:lpstr>
      <vt:lpstr>Quadro 5 – Despesas por Função de Governo </vt:lpstr>
      <vt:lpstr>ONDE FORAM APLICADOS OS RECURSOS?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Quadro 6 – Composição do Resultado Orçamentário </vt:lpstr>
      <vt:lpstr>Apresentação do PowerPoint</vt:lpstr>
      <vt:lpstr>Quadro 7 – Despesas com Pessoal</vt:lpstr>
      <vt:lpstr>Apresentação do PowerPoint</vt:lpstr>
      <vt:lpstr>Quadro 8 – Demonstrativo Resumido do Resultado Primário</vt:lpstr>
      <vt:lpstr>Quadro 9 – Demonstrativo Resumido do Resultado Nominal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 A ORIGEM DOS RECURSOS?</dc:title>
  <dc:creator>Usuario</dc:creator>
  <cp:lastModifiedBy>Joab Santana de Carvalho</cp:lastModifiedBy>
  <cp:revision>184</cp:revision>
  <cp:lastPrinted>2018-09-27T18:41:26Z</cp:lastPrinted>
  <dcterms:created xsi:type="dcterms:W3CDTF">2011-05-30T13:37:29Z</dcterms:created>
  <dcterms:modified xsi:type="dcterms:W3CDTF">2019-02-27T22:01:25Z</dcterms:modified>
</cp:coreProperties>
</file>