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3" r:id="rId2"/>
    <p:sldId id="302" r:id="rId3"/>
    <p:sldId id="256" r:id="rId4"/>
    <p:sldId id="294" r:id="rId5"/>
    <p:sldId id="296" r:id="rId6"/>
    <p:sldId id="351" r:id="rId7"/>
    <p:sldId id="303" r:id="rId8"/>
    <p:sldId id="289" r:id="rId9"/>
    <p:sldId id="298" r:id="rId10"/>
    <p:sldId id="299" r:id="rId11"/>
    <p:sldId id="340" r:id="rId12"/>
    <p:sldId id="301" r:id="rId13"/>
    <p:sldId id="395" r:id="rId14"/>
    <p:sldId id="305" r:id="rId15"/>
    <p:sldId id="385" r:id="rId16"/>
    <p:sldId id="386" r:id="rId17"/>
    <p:sldId id="383" r:id="rId18"/>
    <p:sldId id="387" r:id="rId19"/>
  </p:sldIdLst>
  <p:sldSz cx="9144000" cy="6858000" type="screen4x3"/>
  <p:notesSz cx="6794500" cy="9931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08" d="100"/>
          <a:sy n="108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D663C-2D99-4206-9D02-E93D2ED689F8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05E73-769E-4BEA-A985-BA6E1DEEB27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14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5173A-8791-45EE-8088-66D19F5DBC62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1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04A24-5E52-4084-BFBB-8651DF6D323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28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E7A29-5F4C-491D-B373-CAE5598AB663}" type="datetimeFigureOut">
              <a:rPr lang="pt-BR" smtClean="0"/>
              <a:pPr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000" b="1" cap="none">
                <a:solidFill>
                  <a:srgbClr val="FF0000"/>
                </a:solidFill>
                <a:latin typeface="Bookman Old Style" pitchFamily="18" charset="0"/>
              </a:rPr>
              <a:t>AUDIÊNCIA PÚBLICA PARA AVALIAÇÃO DO CUMPRIMENTO DAS METAS FISCAIS</a:t>
            </a:r>
          </a:p>
          <a:p>
            <a:pPr eaLnBrk="1" hangingPunct="1">
              <a:defRPr/>
            </a:pPr>
            <a:r>
              <a:rPr lang="pt-BR" b="1">
                <a:solidFill>
                  <a:srgbClr val="FF0000"/>
                </a:solidFill>
                <a:latin typeface="Bookman Old Style" pitchFamily="18" charset="0"/>
              </a:rPr>
              <a:t>1</a:t>
            </a:r>
            <a:r>
              <a:rPr lang="pt-BR" sz="3200" b="1" cap="none">
                <a:solidFill>
                  <a:srgbClr val="FF0000"/>
                </a:solidFill>
                <a:latin typeface="Bookman Old Style" pitchFamily="18" charset="0"/>
              </a:rPr>
              <a:t>º QUADRIMESTRE DE 2018</a:t>
            </a:r>
          </a:p>
          <a:p>
            <a:pPr eaLnBrk="1" hangingPunct="1">
              <a:defRPr/>
            </a:pPr>
            <a:r>
              <a:rPr lang="pt-BR" sz="1800" cap="none">
                <a:solidFill>
                  <a:srgbClr val="FF0000"/>
                </a:solidFill>
                <a:latin typeface="Bookman Old Style" pitchFamily="18" charset="0"/>
              </a:rPr>
              <a:t>(§4º, ART. 9º, LEI COMPLEMENTAR Nº 101, DE 04 DE MAIO DE 2000)</a:t>
            </a:r>
            <a:r>
              <a:rPr lang="pt-BR" sz="1800" cap="none">
                <a:solidFill>
                  <a:srgbClr val="FF0000"/>
                </a:solidFill>
              </a:rPr>
              <a:t>  </a:t>
            </a:r>
            <a:endParaRPr lang="pt-BR" sz="1800" cap="none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4 – Despesas por Grupo de Natureza 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0AFA6C0-EBF0-4E2C-840A-3C07AB14A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96752"/>
            <a:ext cx="8712968" cy="38164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4 – Despesas por Grupo de Natureza 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3E049A1-7597-4F16-A2C9-215CFF7CE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23" y="908720"/>
            <a:ext cx="8510754" cy="544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49550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5 – Despesas por Função de Governo</a:t>
            </a:r>
            <a:br>
              <a:rPr lang="pt-BR" sz="2400" b="1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96F22FA-A86D-41B6-A9EF-7D3F14E08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66800"/>
            <a:ext cx="8640960" cy="55305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6288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800" b="1" dirty="0">
                <a:solidFill>
                  <a:srgbClr val="FF0000"/>
                </a:solidFill>
                <a:latin typeface="Bookman Old Style" pitchFamily="18" charset="0"/>
              </a:rPr>
              <a:t>RESULTADO ORÇAMENTÁRIO</a:t>
            </a:r>
            <a:endParaRPr lang="pt-BR" sz="48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54320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6 – Composição do Resultado Orçamentário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75FB637-15CC-4528-AEAA-27E1C5493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1121286"/>
            <a:ext cx="8712968" cy="295578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060848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 COM PESSOAL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62436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7 – Despesas com Pessoal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E2BB01C-A024-4652-9F61-828A7D24A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66800"/>
            <a:ext cx="8784976" cy="171412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F24BD15-A685-458B-AC95-307535DF8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852936"/>
            <a:ext cx="8784976" cy="350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293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cap="none" dirty="0">
                <a:solidFill>
                  <a:srgbClr val="FF0000"/>
                </a:solidFill>
                <a:latin typeface="Bookman Old Style" pitchFamily="18" charset="0"/>
              </a:rPr>
              <a:t>METAS FISCAIS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54061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8 – Demonstrativo Resumido do Resultado Primário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9731BCE-C0DF-4B19-A202-4D015EDF6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96752"/>
            <a:ext cx="8784976" cy="172413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B1BC6D78-CF49-4168-B862-7F81A5C6D0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140968"/>
            <a:ext cx="8712968" cy="321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RECEITAS</a:t>
            </a:r>
            <a:endParaRPr lang="pt-BR" sz="4800" b="1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QUAL A ORIGEM DOS RECURSOS?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1 – Execução Orçamentária da Receita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67AC984-81A1-414C-9AD7-664111752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80728"/>
            <a:ext cx="8784976" cy="2736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2 – Composição das Receitas Arrecadadas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B9E019E-9ADF-416D-9B97-1814A2ABE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96752"/>
            <a:ext cx="8712968" cy="38164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Composição das Receitas Arrecadadas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D58DBF2-5F71-4894-B4D6-E33794D6F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23" y="908720"/>
            <a:ext cx="8510754" cy="544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27130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</a:t>
            </a:r>
            <a:r>
              <a:rPr lang="pt-BR" sz="4800" b="1" cap="none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pt-BR" sz="5400" b="1" dirty="0">
                <a:solidFill>
                  <a:schemeClr val="bg1">
                    <a:lumMod val="95000"/>
                  </a:schemeClr>
                </a:solidFill>
              </a:rPr>
              <a:t>ONDE FORAM APLICADOS OS RECURSOS?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3 – Execução Orçamentária da Despesa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2D5224D-05A0-418C-A8A8-8E106F9B7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67344"/>
            <a:ext cx="8856984" cy="257768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125</Words>
  <Application>Microsoft Office PowerPoint</Application>
  <PresentationFormat>Apresentação na tela (4:3)</PresentationFormat>
  <Paragraphs>22</Paragraphs>
  <Slides>18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Bookman Old Style</vt:lpstr>
      <vt:lpstr>Calibri</vt:lpstr>
      <vt:lpstr>Century Gothic</vt:lpstr>
      <vt:lpstr>Tema do Office</vt:lpstr>
      <vt:lpstr>Apresentação do PowerPoint</vt:lpstr>
      <vt:lpstr>Apresentação do PowerPoint</vt:lpstr>
      <vt:lpstr>QUAL A ORIGEM DOS RECURSOS?</vt:lpstr>
      <vt:lpstr>Quadro 1 – Execução Orçamentária da Receita </vt:lpstr>
      <vt:lpstr>Quadro 2 – Composição das Receitas Arrecadadas </vt:lpstr>
      <vt:lpstr>Composição das Receitas Arrecadadas </vt:lpstr>
      <vt:lpstr>Apresentação do PowerPoint</vt:lpstr>
      <vt:lpstr>ONDE FORAM APLICADOS OS RECURSOS?</vt:lpstr>
      <vt:lpstr>Quadro 3 – Execução Orçamentária da Despesa </vt:lpstr>
      <vt:lpstr>Quadro 4 – Despesas por Grupo de Natureza  </vt:lpstr>
      <vt:lpstr>Quadro 4 – Despesas por Grupo de Natureza  </vt:lpstr>
      <vt:lpstr>Quadro 5 – Despesas por Função de Governo </vt:lpstr>
      <vt:lpstr>Apresentação do PowerPoint</vt:lpstr>
      <vt:lpstr>Quadro 6 – Composição do Resultado Orçamentário </vt:lpstr>
      <vt:lpstr>Apresentação do PowerPoint</vt:lpstr>
      <vt:lpstr>Quadro 7 – Despesas com Pessoal</vt:lpstr>
      <vt:lpstr>Apresentação do PowerPoint</vt:lpstr>
      <vt:lpstr>Quadro 8 – Demonstrativo Resumido do Resultado Primário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 A ORIGEM DOS RECURSOS?</dc:title>
  <dc:creator>Usuario</dc:creator>
  <cp:lastModifiedBy>Joab Santana de Carvalho</cp:lastModifiedBy>
  <cp:revision>206</cp:revision>
  <cp:lastPrinted>2017-09-28T20:39:18Z</cp:lastPrinted>
  <dcterms:created xsi:type="dcterms:W3CDTF">2011-05-30T13:37:29Z</dcterms:created>
  <dcterms:modified xsi:type="dcterms:W3CDTF">2018-12-06T16:14:19Z</dcterms:modified>
</cp:coreProperties>
</file>