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3" r:id="rId2"/>
    <p:sldId id="302" r:id="rId3"/>
    <p:sldId id="256" r:id="rId4"/>
    <p:sldId id="294" r:id="rId5"/>
    <p:sldId id="296" r:id="rId6"/>
    <p:sldId id="351" r:id="rId7"/>
    <p:sldId id="303" r:id="rId8"/>
    <p:sldId id="289" r:id="rId9"/>
    <p:sldId id="298" r:id="rId10"/>
    <p:sldId id="299" r:id="rId11"/>
    <p:sldId id="340" r:id="rId12"/>
    <p:sldId id="301" r:id="rId13"/>
    <p:sldId id="395" r:id="rId14"/>
    <p:sldId id="305" r:id="rId15"/>
    <p:sldId id="385" r:id="rId16"/>
    <p:sldId id="386" r:id="rId17"/>
    <p:sldId id="383" r:id="rId18"/>
    <p:sldId id="387" r:id="rId19"/>
  </p:sldIdLst>
  <p:sldSz cx="9144000" cy="6858000" type="screen4x3"/>
  <p:notesSz cx="6794500" cy="9931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60"/>
  </p:normalViewPr>
  <p:slideViewPr>
    <p:cSldViewPr>
      <p:cViewPr varScale="1">
        <p:scale>
          <a:sx n="108" d="100"/>
          <a:sy n="108" d="100"/>
        </p:scale>
        <p:origin x="16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4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8644" y="0"/>
            <a:ext cx="2944284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D663C-2D99-4206-9D02-E93D2ED689F8}" type="datetimeFigureOut">
              <a:rPr lang="pt-BR" smtClean="0"/>
              <a:pPr/>
              <a:t>06/12/2018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4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8644" y="9433107"/>
            <a:ext cx="2944284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05E73-769E-4BEA-A985-BA6E1DEEB27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8144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4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8644" y="0"/>
            <a:ext cx="2944284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5173A-8791-45EE-8088-66D19F5DBC62}" type="datetimeFigureOut">
              <a:rPr lang="pt-BR" smtClean="0"/>
              <a:pPr/>
              <a:t>06/12/2018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1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4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8644" y="9433107"/>
            <a:ext cx="2944284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04A24-5E52-4084-BFBB-8651DF6D323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8286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04A24-5E52-4084-BFBB-8651DF6D323D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04A24-5E52-4084-BFBB-8651DF6D323D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06/12/2018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06/12/2018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06/12/2018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06/12/2018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06/12/2018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06/12/2018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06/12/2018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06/12/2018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06/12/2018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06/12/2018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06/12/2018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E7A29-5F4C-491D-B373-CAE5598AB663}" type="datetimeFigureOut">
              <a:rPr lang="pt-BR" smtClean="0"/>
              <a:pPr/>
              <a:t>06/12/2018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2781300"/>
            <a:ext cx="8715375" cy="35766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3000" b="1" cap="none">
                <a:solidFill>
                  <a:srgbClr val="FF0000"/>
                </a:solidFill>
                <a:latin typeface="Bookman Old Style" pitchFamily="18" charset="0"/>
              </a:rPr>
              <a:t>AUDIÊNCIA PÚBLICA PARA AVALIAÇÃO DO CUMPRIMENTO DAS METAS FISCAIS</a:t>
            </a:r>
          </a:p>
          <a:p>
            <a:pPr eaLnBrk="1" hangingPunct="1">
              <a:defRPr/>
            </a:pPr>
            <a:r>
              <a:rPr lang="pt-BR" b="1">
                <a:solidFill>
                  <a:srgbClr val="FF0000"/>
                </a:solidFill>
                <a:latin typeface="Bookman Old Style" pitchFamily="18" charset="0"/>
              </a:rPr>
              <a:t>1</a:t>
            </a:r>
            <a:r>
              <a:rPr lang="pt-BR" sz="3200" b="1" cap="none">
                <a:solidFill>
                  <a:srgbClr val="FF0000"/>
                </a:solidFill>
                <a:latin typeface="Bookman Old Style" pitchFamily="18" charset="0"/>
              </a:rPr>
              <a:t>º QUADRIMESTRE DE 2018</a:t>
            </a:r>
          </a:p>
          <a:p>
            <a:pPr eaLnBrk="1" hangingPunct="1">
              <a:defRPr/>
            </a:pPr>
            <a:r>
              <a:rPr lang="pt-BR" sz="1800" cap="none">
                <a:solidFill>
                  <a:srgbClr val="FF0000"/>
                </a:solidFill>
                <a:latin typeface="Bookman Old Style" pitchFamily="18" charset="0"/>
              </a:rPr>
              <a:t>(§4º, ART. 9º, LEI COMPLEMENTAR Nº 101, DE 04 DE MAIO DE 2000)</a:t>
            </a:r>
            <a:r>
              <a:rPr lang="pt-BR" sz="1800" cap="none">
                <a:solidFill>
                  <a:srgbClr val="FF0000"/>
                </a:solidFill>
              </a:rPr>
              <a:t>  </a:t>
            </a:r>
            <a:endParaRPr lang="pt-BR" sz="1800" cap="none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78497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  <a:t>Quadro 4 – Despesas por Grupo de Natureza </a:t>
            </a:r>
            <a:b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</a:br>
            <a:endParaRPr lang="pt-BR" sz="2400" b="1" dirty="0">
              <a:solidFill>
                <a:schemeClr val="accent3">
                  <a:shade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40AFA6C0-EBF0-4E2C-840A-3C07AB14AA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96752"/>
            <a:ext cx="8712968" cy="381642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  <a:t>Quadro 4 – Despesas por Grupo de Natureza </a:t>
            </a:r>
            <a:b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</a:br>
            <a:endParaRPr lang="pt-BR" sz="2400" b="1" dirty="0">
              <a:solidFill>
                <a:schemeClr val="accent3">
                  <a:shade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3E049A1-7597-4F16-A2C9-215CFF7CE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23" y="908720"/>
            <a:ext cx="8510754" cy="544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549550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  <a:t>Quadro 5 – Despesas por Função de Governo</a:t>
            </a:r>
            <a:br>
              <a:rPr lang="pt-BR" sz="2400" b="1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</a:br>
            <a:endParaRPr lang="pt-BR" sz="2400" b="1" dirty="0">
              <a:solidFill>
                <a:schemeClr val="accent3">
                  <a:shade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96F22FA-A86D-41B6-A9EF-7D3F14E08A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066800"/>
            <a:ext cx="8640960" cy="553055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628800"/>
            <a:ext cx="8715375" cy="35766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4800" b="1" dirty="0">
                <a:solidFill>
                  <a:srgbClr val="FF0000"/>
                </a:solidFill>
                <a:latin typeface="Bookman Old Style" pitchFamily="18" charset="0"/>
              </a:rPr>
              <a:t>RESULTADO ORÇAMENTÁRIO</a:t>
            </a:r>
            <a:endParaRPr lang="pt-BR" sz="4800" b="1" cap="non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54320"/>
      </p:ext>
    </p:extLst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  <a:t>Quadro 6 – Composição do Resultado Orçamentário</a:t>
            </a:r>
            <a:b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</a:br>
            <a:endParaRPr lang="pt-BR" sz="2400" b="1" dirty="0">
              <a:solidFill>
                <a:schemeClr val="accent3">
                  <a:shade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775FB637-15CC-4528-AEAA-27E1C5493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516" y="1121286"/>
            <a:ext cx="8712968" cy="295578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060848"/>
            <a:ext cx="8715375" cy="35766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6000" b="1" dirty="0">
                <a:solidFill>
                  <a:srgbClr val="FF0000"/>
                </a:solidFill>
                <a:latin typeface="Bookman Old Style" pitchFamily="18" charset="0"/>
              </a:rPr>
              <a:t>DESPESAS COM PESSOAL</a:t>
            </a:r>
            <a:endParaRPr lang="pt-BR" sz="6000" b="1" cap="non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462436"/>
      </p:ext>
    </p:extLst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  <a:t>Quadro 7 – Despesas com Pessoal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3E2BB01C-A024-4652-9F61-828A7D24AF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066800"/>
            <a:ext cx="8784976" cy="1714128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1F24BD15-A685-458B-AC95-307535DF88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2852936"/>
            <a:ext cx="8784976" cy="3508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2938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2781300"/>
            <a:ext cx="8715375" cy="35766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6000" b="1" cap="none" dirty="0">
                <a:solidFill>
                  <a:srgbClr val="FF0000"/>
                </a:solidFill>
                <a:latin typeface="Bookman Old Style" pitchFamily="18" charset="0"/>
              </a:rPr>
              <a:t>METAS FISCAIS</a:t>
            </a:r>
            <a:endParaRPr lang="pt-BR" sz="6000" b="1" cap="non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754061"/>
      </p:ext>
    </p:extLst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  <a:t>Quadro 8 – Demonstrativo Resumido do Resultado Primário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A9731BCE-C0DF-4B19-A202-4D015EDF6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196752"/>
            <a:ext cx="8784976" cy="172413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B1BC6D78-CF49-4168-B862-7F81A5C6D0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3140968"/>
            <a:ext cx="8712968" cy="321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94854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2781300"/>
            <a:ext cx="8715375" cy="35766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6000" b="1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RECEITAS</a:t>
            </a:r>
            <a:endParaRPr lang="pt-BR" sz="4800" b="1" cap="none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pt-BR" sz="5400" b="1" dirty="0"/>
              <a:t>QUAL A ORIGEM DOS RECURSOS?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357188"/>
            <a:ext cx="7772400" cy="533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Quadro 1 – Execução Orçamentária da Receita</a:t>
            </a:r>
            <a:b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</a:br>
            <a:endParaRPr lang="pt-BR" sz="2400" b="1" dirty="0">
              <a:solidFill>
                <a:schemeClr val="accent3">
                  <a:shade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467AC984-81A1-414C-9AD7-664111752D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80728"/>
            <a:ext cx="8784976" cy="273630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  <a:t>Quadro 2 – Composição das Receitas Arrecadadas</a:t>
            </a:r>
            <a:b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</a:br>
            <a:endParaRPr lang="pt-BR" sz="2400" b="1" dirty="0">
              <a:solidFill>
                <a:schemeClr val="accent3">
                  <a:shade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EB9E019E-9ADF-416D-9B97-1814A2ABE7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96752"/>
            <a:ext cx="8712968" cy="381642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  <a:t>Composição das Receitas Arrecadadas</a:t>
            </a:r>
            <a:b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</a:br>
            <a:endParaRPr lang="pt-BR" sz="2400" b="1" dirty="0">
              <a:solidFill>
                <a:schemeClr val="accent3">
                  <a:shade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D58DBF2-5F71-4894-B4D6-E33794D6F7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23" y="908720"/>
            <a:ext cx="8510754" cy="544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27130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2781300"/>
            <a:ext cx="8715375" cy="35766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6000" b="1" dirty="0">
                <a:solidFill>
                  <a:srgbClr val="FF0000"/>
                </a:solidFill>
                <a:latin typeface="Bookman Old Style" pitchFamily="18" charset="0"/>
              </a:rPr>
              <a:t>DESPESAS</a:t>
            </a:r>
            <a:r>
              <a:rPr lang="pt-BR" sz="4800" b="1" cap="none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pt-BR" sz="5400" b="1" dirty="0">
                <a:solidFill>
                  <a:schemeClr val="bg1">
                    <a:lumMod val="95000"/>
                  </a:schemeClr>
                </a:solidFill>
              </a:rPr>
              <a:t>ONDE FORAM APLICADOS OS RECURSOS?</a:t>
            </a: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  <a:t>Quadro 3 – Execução Orçamentária da Despesa</a:t>
            </a:r>
            <a:b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</a:br>
            <a:endParaRPr lang="pt-BR" sz="2400" b="1" dirty="0">
              <a:solidFill>
                <a:schemeClr val="accent3">
                  <a:shade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B2D5224D-05A0-418C-A8A8-8E106F9B7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067344"/>
            <a:ext cx="8856984" cy="2577680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2869</TotalTime>
  <Words>125</Words>
  <Application>Microsoft Office PowerPoint</Application>
  <PresentationFormat>Apresentação na tela (4:3)</PresentationFormat>
  <Paragraphs>22</Paragraphs>
  <Slides>18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Bookman Old Style</vt:lpstr>
      <vt:lpstr>Calibri</vt:lpstr>
      <vt:lpstr>Century Gothic</vt:lpstr>
      <vt:lpstr>Tema do Office</vt:lpstr>
      <vt:lpstr>Apresentação do PowerPoint</vt:lpstr>
      <vt:lpstr>Apresentação do PowerPoint</vt:lpstr>
      <vt:lpstr>QUAL A ORIGEM DOS RECURSOS?</vt:lpstr>
      <vt:lpstr>Quadro 1 – Execução Orçamentária da Receita </vt:lpstr>
      <vt:lpstr>Quadro 2 – Composição das Receitas Arrecadadas </vt:lpstr>
      <vt:lpstr>Composição das Receitas Arrecadadas </vt:lpstr>
      <vt:lpstr>Apresentação do PowerPoint</vt:lpstr>
      <vt:lpstr>ONDE FORAM APLICADOS OS RECURSOS?</vt:lpstr>
      <vt:lpstr>Quadro 3 – Execução Orçamentária da Despesa </vt:lpstr>
      <vt:lpstr>Quadro 4 – Despesas por Grupo de Natureza  </vt:lpstr>
      <vt:lpstr>Quadro 4 – Despesas por Grupo de Natureza  </vt:lpstr>
      <vt:lpstr>Quadro 5 – Despesas por Função de Governo </vt:lpstr>
      <vt:lpstr>Apresentação do PowerPoint</vt:lpstr>
      <vt:lpstr>Quadro 6 – Composição do Resultado Orçamentário </vt:lpstr>
      <vt:lpstr>Apresentação do PowerPoint</vt:lpstr>
      <vt:lpstr>Quadro 7 – Despesas com Pessoal</vt:lpstr>
      <vt:lpstr>Apresentação do PowerPoint</vt:lpstr>
      <vt:lpstr>Quadro 8 – Demonstrativo Resumido do Resultado Primário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 A ORIGEM DOS RECURSOS?</dc:title>
  <dc:creator>Usuario</dc:creator>
  <cp:lastModifiedBy>Joab Santana de Carvalho</cp:lastModifiedBy>
  <cp:revision>206</cp:revision>
  <cp:lastPrinted>2017-09-28T20:39:18Z</cp:lastPrinted>
  <dcterms:created xsi:type="dcterms:W3CDTF">2011-05-30T13:37:29Z</dcterms:created>
  <dcterms:modified xsi:type="dcterms:W3CDTF">2018-12-06T16:14:19Z</dcterms:modified>
</cp:coreProperties>
</file>