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93" r:id="rId2"/>
    <p:sldId id="302" r:id="rId3"/>
    <p:sldId id="294" r:id="rId4"/>
    <p:sldId id="296" r:id="rId5"/>
    <p:sldId id="351" r:id="rId6"/>
    <p:sldId id="256" r:id="rId7"/>
    <p:sldId id="281" r:id="rId8"/>
    <p:sldId id="257" r:id="rId9"/>
    <p:sldId id="258" r:id="rId10"/>
    <p:sldId id="259" r:id="rId11"/>
    <p:sldId id="260" r:id="rId12"/>
    <p:sldId id="261" r:id="rId13"/>
    <p:sldId id="339" r:id="rId14"/>
    <p:sldId id="287" r:id="rId15"/>
    <p:sldId id="262" r:id="rId16"/>
    <p:sldId id="263" r:id="rId17"/>
    <p:sldId id="264" r:id="rId18"/>
    <p:sldId id="282" r:id="rId19"/>
    <p:sldId id="265" r:id="rId20"/>
    <p:sldId id="284" r:id="rId21"/>
    <p:sldId id="267" r:id="rId22"/>
    <p:sldId id="285" r:id="rId23"/>
    <p:sldId id="268" r:id="rId24"/>
    <p:sldId id="269" r:id="rId25"/>
    <p:sldId id="270" r:id="rId26"/>
    <p:sldId id="271" r:id="rId27"/>
    <p:sldId id="272" r:id="rId28"/>
    <p:sldId id="274" r:id="rId29"/>
    <p:sldId id="388" r:id="rId30"/>
    <p:sldId id="286" r:id="rId31"/>
    <p:sldId id="275" r:id="rId32"/>
    <p:sldId id="276" r:id="rId33"/>
    <p:sldId id="277" r:id="rId34"/>
    <p:sldId id="394" r:id="rId35"/>
    <p:sldId id="278" r:id="rId36"/>
    <p:sldId id="288" r:id="rId37"/>
    <p:sldId id="280" r:id="rId38"/>
    <p:sldId id="389" r:id="rId39"/>
    <p:sldId id="390" r:id="rId40"/>
    <p:sldId id="303" r:id="rId41"/>
    <p:sldId id="298" r:id="rId42"/>
    <p:sldId id="299" r:id="rId43"/>
    <p:sldId id="340" r:id="rId44"/>
    <p:sldId id="301" r:id="rId45"/>
    <p:sldId id="289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19" r:id="rId54"/>
    <p:sldId id="403" r:id="rId55"/>
    <p:sldId id="404" r:id="rId56"/>
    <p:sldId id="408" r:id="rId57"/>
    <p:sldId id="410" r:id="rId58"/>
    <p:sldId id="412" r:id="rId59"/>
    <p:sldId id="416" r:id="rId60"/>
    <p:sldId id="420" r:id="rId61"/>
    <p:sldId id="421" r:id="rId62"/>
    <p:sldId id="422" r:id="rId63"/>
    <p:sldId id="424" r:id="rId64"/>
    <p:sldId id="395" r:id="rId65"/>
    <p:sldId id="305" r:id="rId66"/>
    <p:sldId id="385" r:id="rId67"/>
    <p:sldId id="386" r:id="rId68"/>
    <p:sldId id="383" r:id="rId69"/>
    <p:sldId id="387" r:id="rId70"/>
    <p:sldId id="393" r:id="rId71"/>
  </p:sldIdLst>
  <p:sldSz cx="9144000" cy="6858000" type="screen4x3"/>
  <p:notesSz cx="67945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 varScale="1">
        <p:scale>
          <a:sx n="108" d="100"/>
          <a:sy n="108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69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70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27/02/2018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defRPr/>
            </a:pP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3º QUADRIMESTRE DE 2017</a:t>
            </a:r>
          </a:p>
          <a:p>
            <a:pPr eaLnBrk="1" hangingPunct="1"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E5D5B3-5822-418B-A5D5-A6A25C30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55904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F32B45-77A3-41B6-8E6D-010A604D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640960" cy="5806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A12101-3BEF-45EF-B9DB-E29EAEF7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59" cy="59504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51D358-46DB-4B1C-8705-530C08CB5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12967" cy="59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OUTRAS RECEITAS TRIBUTÁRIAS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DOS TRIBUTOS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DB16958-1D13-430A-BEF2-10D30510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12968" cy="58069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DA DÍVIDA ATIVA TRIBUTÁRIA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728B4B-2170-4C9A-93EF-DDFFFC599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856984" cy="595044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DÍVIDA ATIVA TRIBUTÁRIA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5DCF10-029F-46A0-ADAB-D726D3D89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06116"/>
            <a:ext cx="8784975" cy="58375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55862E-F97B-4EF3-9F24-E7A96C267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84975" cy="54005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D87C81-384B-4D08-9E7C-B3D24E7D2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9504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56AB56-5E8F-4DF4-AA89-D4D539FE0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9504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IPTR – Cota Parte do Imposto sobre a Propriedade Territorial Rural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E042DE-3E85-4834-90A5-C67864B1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784975" cy="559040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ICMS-Desoneração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(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latin typeface="Century Gothic"/>
              </a:rPr>
              <a:t>L.C.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87/96)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9731BF-55E3-4F96-BCD0-C26C01E5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856984" cy="59504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77BE590-994B-48EF-98FC-DB46F975D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640960" cy="59504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672546-705B-4E6C-B10A-240D65A3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856984" cy="58069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7CA83B-E4EA-4887-B319-53C96624A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84976" cy="546151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49D9343-AA4A-428E-9338-6351E1304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856983" cy="54615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1 – Execução Orçamentária da Receita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F47736C-5835-46B4-B823-848568142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24744"/>
            <a:ext cx="8856984" cy="28803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555103-4919-4A0B-B1A3-0E2C521CC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6F535D6-0159-49AC-97BF-20DD4386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55728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8E18E5A-E27F-4D41-B423-02A578C2C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558860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Contribuição de Intervenção no Domínio Econômico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71E1DC-B6D9-4C03-8BB0-011A4B928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9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3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C28417-224C-4FB8-B623-1AC4A3AB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640960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BE5D37-79A8-4F9A-ACF6-AB5D2820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1624"/>
            <a:ext cx="8856983" cy="518773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DE CONVÊNIOS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 de Convênios da União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0A55D0-2A96-4622-BCFB-2C7F8ADB7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C1E5586-F883-40DE-AAFC-CF6468499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00586"/>
            <a:ext cx="8856984" cy="484869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3 – Execução Orçamentária da Despesa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DF03E89-0B9E-45DA-AA3B-1963CD03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84976" cy="28083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6D09B75-D222-481F-9498-CA71181E2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066800"/>
            <a:ext cx="8856984" cy="53145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4 – Despesas 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40DB42-B3AF-4FC6-B294-D62D05954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980728"/>
            <a:ext cx="8510754" cy="537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5 – Despesas por Função de Governo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E3F1A7C-8B13-49FE-90B8-98E515BDF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66800"/>
            <a:ext cx="8784975" cy="56025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DBCA641-1AD8-447F-9137-61043F6B8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357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97028B-BC92-450E-8212-985C3A51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1296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046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2132E16-23C3-4DD6-A327-FF8911E89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85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2FC24D-1B56-4E19-AADD-11C000AD3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7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5C5DD04-6208-4B97-9227-2A6F41FD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836712"/>
            <a:ext cx="8510754" cy="551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F4403A-FA3B-45C2-89C0-EE3CD4C38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160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7A9836-E9F9-4BE6-A5D9-364F7435F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35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B9CD3B-FDC6-4F91-9AF5-B6E26498F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56984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66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9B5FA75-0111-4A65-A2DB-ABE103DA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856984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00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E61991-0C5E-425B-B14B-5095E9D8F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99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022C5E-28B6-4F78-8E81-D1A8DA32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6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A112BF6-2F10-4887-B05F-38CCEB42E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7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58DAF01-D6FC-427B-8B33-BFF16E42A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74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E6FC1A-9E98-4485-AE2D-194216577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64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CFC0DF-B90B-428C-A64A-329BCED7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1"/>
            <a:ext cx="878497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9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FA4D281-1848-4381-B47D-F93A5D5AE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812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0FB9A7-641C-4011-8E93-041124D67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372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BC8E2EF-DECB-4E35-825B-38ECE54FA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577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951027-9544-4EB2-8D9D-04C1B621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152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6 – Composição do Resultado Orçamentário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B967E14-0711-478F-A194-3A21DCC02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31776"/>
            <a:ext cx="8615984" cy="44574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F7F838D-2A47-45A7-924F-CB0090347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980728"/>
            <a:ext cx="8928992" cy="172819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2F66995-32CC-48BD-8634-FD31A25B0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2935"/>
            <a:ext cx="9144000" cy="36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798EC05-8F17-4DF3-9B93-D8B42E47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66800"/>
            <a:ext cx="8640960" cy="172413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0306C1B-FCD4-425C-8AC7-05426899F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17" y="3140968"/>
            <a:ext cx="8640960" cy="321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TRIBUTÁRIAS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F319056-A734-40F5-8CE2-1F3F55FC2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28800"/>
            <a:ext cx="856895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F97A31-B30B-4808-A314-81633B8E3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12968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CFB1E6-5999-41EB-8C1D-D12CD1316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8784976" cy="54469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377</Words>
  <Application>Microsoft Office PowerPoint</Application>
  <PresentationFormat>Apresentação na tela (4:3)</PresentationFormat>
  <Paragraphs>57</Paragraphs>
  <Slides>70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5" baseType="lpstr">
      <vt:lpstr>Arial</vt:lpstr>
      <vt:lpstr>Bookman Old Style</vt:lpstr>
      <vt:lpstr>Calibri</vt:lpstr>
      <vt:lpstr>Century Gothic</vt:lpstr>
      <vt:lpstr>Tema do Office</vt:lpstr>
      <vt:lpstr>Apresentação do PowerPoint</vt:lpstr>
      <vt:lpstr>Apresentação do PowerPoint</vt:lpstr>
      <vt:lpstr>Quadro 1 – Execução Orçamentária da Receita </vt:lpstr>
      <vt:lpstr>Quadro 2 – Composição das Receitas Arrecadadas </vt:lpstr>
      <vt:lpstr>Composição das Receitas Arrecadadas </vt:lpstr>
      <vt:lpstr>QUAL A ORIGEM DOS RECURSOS?</vt:lpstr>
      <vt:lpstr>RECEITAS TRIBUTÁRIAS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RECEITAS TRIBUTÁRIAS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TRANSFERÊNCIAS DE CONVÊNIOS DA UNIÃO</vt:lpstr>
      <vt:lpstr>Apresentação do PowerPoint</vt:lpstr>
      <vt:lpstr>Apresentação do PowerPoint</vt:lpstr>
      <vt:lpstr>Quadro 3 – Execução Orçamentária da Despesa </vt:lpstr>
      <vt:lpstr>Quadro 4 – Despesas por Grupo de Natureza  </vt:lpstr>
      <vt:lpstr>Quadro 4 – Despesas por Grupo de Natureza  </vt:lpstr>
      <vt:lpstr>Quadro 5 – Despesas por Função de Governo </vt:lpstr>
      <vt:lpstr>ONDE FORAM APLICADOS OS RECURSOS?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Quadro 6 – Composição do Resultado Orçamentário 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192</cp:revision>
  <cp:lastPrinted>2017-09-28T20:39:18Z</cp:lastPrinted>
  <dcterms:created xsi:type="dcterms:W3CDTF">2011-05-30T13:37:29Z</dcterms:created>
  <dcterms:modified xsi:type="dcterms:W3CDTF">2018-02-27T12:07:51Z</dcterms:modified>
</cp:coreProperties>
</file>