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93" r:id="rId2"/>
    <p:sldId id="302" r:id="rId3"/>
    <p:sldId id="294" r:id="rId4"/>
    <p:sldId id="296" r:id="rId5"/>
    <p:sldId id="351" r:id="rId6"/>
    <p:sldId id="256" r:id="rId7"/>
    <p:sldId id="281" r:id="rId8"/>
    <p:sldId id="257" r:id="rId9"/>
    <p:sldId id="258" r:id="rId10"/>
    <p:sldId id="259" r:id="rId11"/>
    <p:sldId id="260" r:id="rId12"/>
    <p:sldId id="261" r:id="rId13"/>
    <p:sldId id="339" r:id="rId14"/>
    <p:sldId id="287" r:id="rId15"/>
    <p:sldId id="262" r:id="rId16"/>
    <p:sldId id="263" r:id="rId17"/>
    <p:sldId id="264" r:id="rId18"/>
    <p:sldId id="282" r:id="rId19"/>
    <p:sldId id="265" r:id="rId20"/>
    <p:sldId id="284" r:id="rId21"/>
    <p:sldId id="267" r:id="rId22"/>
    <p:sldId id="285" r:id="rId23"/>
    <p:sldId id="268" r:id="rId24"/>
    <p:sldId id="269" r:id="rId25"/>
    <p:sldId id="270" r:id="rId26"/>
    <p:sldId id="271" r:id="rId27"/>
    <p:sldId id="272" r:id="rId28"/>
    <p:sldId id="274" r:id="rId29"/>
    <p:sldId id="388" r:id="rId30"/>
    <p:sldId id="286" r:id="rId31"/>
    <p:sldId id="275" r:id="rId32"/>
    <p:sldId id="276" r:id="rId33"/>
    <p:sldId id="277" r:id="rId34"/>
    <p:sldId id="394" r:id="rId35"/>
    <p:sldId id="278" r:id="rId36"/>
    <p:sldId id="288" r:id="rId37"/>
    <p:sldId id="280" r:id="rId38"/>
    <p:sldId id="389" r:id="rId39"/>
    <p:sldId id="390" r:id="rId40"/>
    <p:sldId id="303" r:id="rId41"/>
    <p:sldId id="298" r:id="rId42"/>
    <p:sldId id="299" r:id="rId43"/>
    <p:sldId id="340" r:id="rId44"/>
    <p:sldId id="301" r:id="rId45"/>
    <p:sldId id="289" r:id="rId46"/>
    <p:sldId id="36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5" r:id="rId66"/>
    <p:sldId id="395" r:id="rId67"/>
    <p:sldId id="305" r:id="rId68"/>
    <p:sldId id="385" r:id="rId69"/>
    <p:sldId id="386" r:id="rId70"/>
    <p:sldId id="383" r:id="rId71"/>
    <p:sldId id="387" r:id="rId72"/>
    <p:sldId id="393" r:id="rId73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80" d="100"/>
          <a:sy n="80" d="100"/>
        </p:scale>
        <p:origin x="-11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 smtClean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2º QUADRIMESTRE DE 2017</a:t>
            </a:r>
          </a:p>
          <a:p>
            <a:pPr eaLnBrk="1" hangingPunct="1">
              <a:defRPr/>
            </a:pPr>
            <a:r>
              <a:rPr lang="pt-BR" sz="1800" cap="none" dirty="0" smtClean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8268"/>
            <a:ext cx="8856984" cy="56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8248"/>
            <a:ext cx="8856984" cy="59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788"/>
            <a:ext cx="8928991" cy="60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517"/>
            <a:ext cx="8856984" cy="61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OUTRAS RECEITAS TRIBUTÁRIAS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954"/>
            <a:ext cx="8928991" cy="599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516"/>
            <a:ext cx="8856984" cy="60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636"/>
            <a:ext cx="8784976" cy="58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RECEITAS DE CONTRIBUIÇÃO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0388"/>
            <a:ext cx="8784975" cy="553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RECEITA PATRIMONIAL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TRANSFERÊNCIAS DA UNIÃO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6640"/>
            <a:ext cx="8784976" cy="60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ICMS-Desoneração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(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L.C.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87/96)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430"/>
            <a:ext cx="8856984" cy="601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4680"/>
            <a:ext cx="8784976" cy="56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5902"/>
            <a:ext cx="8784975" cy="561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</a:t>
            </a:r>
            <a:r>
              <a:rPr lang="pt-BR" sz="22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da Receita</a:t>
            </a:r>
            <a:br>
              <a:rPr lang="pt-BR" sz="22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TRANSFERÊNCIAS DO ESTADO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7100"/>
            <a:ext cx="8784976" cy="574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5424"/>
            <a:ext cx="8784975" cy="56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728"/>
            <a:ext cx="8784976" cy="57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TRANSFERÊNCIAS MULTIGOVERNAMENTAIS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1484"/>
            <a:ext cx="8856984" cy="52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TRANSFERÊNCIAS DE CONVÊNIOS DA UNIÃO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de Convênios da União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2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Composição das Receitas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Arrecadadas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3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Execução Orçamentária da Despesa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4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Despesas por Grupo de Natureza 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4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Despesas por Grupo de Natureza 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83398"/>
            <a:ext cx="8510587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5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Despesas por Função de Governo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  <a:endParaRPr lang="pt-BR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das Receitas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Arrecadadas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052736"/>
            <a:ext cx="8510587" cy="5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3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QUAL A ORIGEM DOS RECURSOS?</a:t>
            </a:r>
            <a:endParaRPr lang="pt-BR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 smtClean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6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do Resultado Orçamentário</a:t>
            </a:r>
            <a:b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84975" cy="302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7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Despesas com Pessoal</a:t>
            </a: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8569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96952"/>
            <a:ext cx="8928992" cy="35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RECEITAS TRIBUTÁRIAS</a:t>
            </a:r>
            <a:endParaRPr lang="pt-BR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 smtClean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</a:t>
            </a:r>
            <a:r>
              <a:rPr lang="pt-BR" sz="20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 </a:t>
            </a: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0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Demonstrativo Resumido do Resultado Primário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784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0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9 </a:t>
            </a: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000" b="1" dirty="0" smtClean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Demonstrativo Resumido do Resultado Nominal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665"/>
            <a:ext cx="8856984" cy="62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5286"/>
            <a:ext cx="8784976" cy="56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375</Words>
  <Application>Microsoft Office PowerPoint</Application>
  <PresentationFormat>Apresentação na tela (4:3)</PresentationFormat>
  <Paragraphs>57</Paragraphs>
  <Slides>72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CONVÊNIOS DA UNIÃO</vt:lpstr>
      <vt:lpstr>Apresentação do PowerPoint</vt:lpstr>
      <vt:lpstr>Apresentação do PowerPoint</vt:lpstr>
      <vt:lpstr>Quadro 3 – Execução Orçamentária da Despesa </vt:lpstr>
      <vt:lpstr>Quadro 4 – Despesas por Grupo de Natureza  </vt:lpstr>
      <vt:lpstr>Quadro 4 – Despesas por Grupo de Natureza  </vt:lpstr>
      <vt:lpstr>Quadro 5 – Despesas por Função de Governo </vt:lpstr>
      <vt:lpstr>ONDE FORAM APLICADOS OS RECURSOS?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168</cp:revision>
  <cp:lastPrinted>2017-09-28T20:39:18Z</cp:lastPrinted>
  <dcterms:created xsi:type="dcterms:W3CDTF">2011-05-30T13:37:29Z</dcterms:created>
  <dcterms:modified xsi:type="dcterms:W3CDTF">2017-09-29T12:17:41Z</dcterms:modified>
</cp:coreProperties>
</file>