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93" r:id="rId2"/>
    <p:sldId id="302" r:id="rId3"/>
    <p:sldId id="294" r:id="rId4"/>
    <p:sldId id="296" r:id="rId5"/>
    <p:sldId id="351" r:id="rId6"/>
    <p:sldId id="256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381" r:id="rId29"/>
    <p:sldId id="382" r:id="rId30"/>
    <p:sldId id="383" r:id="rId31"/>
    <p:sldId id="384" r:id="rId32"/>
    <p:sldId id="385" r:id="rId33"/>
    <p:sldId id="386" r:id="rId34"/>
    <p:sldId id="387" r:id="rId35"/>
    <p:sldId id="394" r:id="rId36"/>
    <p:sldId id="388" r:id="rId37"/>
    <p:sldId id="389" r:id="rId38"/>
    <p:sldId id="392" r:id="rId39"/>
    <p:sldId id="393" r:id="rId40"/>
    <p:sldId id="303" r:id="rId41"/>
    <p:sldId id="289" r:id="rId42"/>
    <p:sldId id="298" r:id="rId43"/>
    <p:sldId id="299" r:id="rId44"/>
    <p:sldId id="340" r:id="rId45"/>
    <p:sldId id="301" r:id="rId46"/>
    <p:sldId id="304" r:id="rId47"/>
    <p:sldId id="359" r:id="rId48"/>
    <p:sldId id="310" r:id="rId49"/>
    <p:sldId id="311" r:id="rId50"/>
    <p:sldId id="352" r:id="rId51"/>
    <p:sldId id="353" r:id="rId52"/>
  </p:sldIdLst>
  <p:sldSz cx="9144000" cy="6858000" type="screen4x3"/>
  <p:notesSz cx="6794500" cy="9906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9" autoAdjust="0"/>
  </p:normalViewPr>
  <p:slideViewPr>
    <p:cSldViewPr>
      <p:cViewPr>
        <p:scale>
          <a:sx n="90" d="100"/>
          <a:sy n="90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8644" y="0"/>
            <a:ext cx="2944284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D663C-2D99-4206-9D02-E93D2ED689F8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4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8644" y="9408981"/>
            <a:ext cx="2944284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5E73-769E-4BEA-A985-BA6E1DEEB2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144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4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5173A-8791-45EE-8088-66D19F5DBC62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1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4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8644" y="9408981"/>
            <a:ext cx="2944284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04A24-5E52-4084-BFBB-8651DF6D32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28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49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51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E7A29-5F4C-491D-B373-CAE5598AB663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204864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3000" b="1" cap="none" dirty="0">
                <a:solidFill>
                  <a:srgbClr val="FF0000"/>
                </a:solidFill>
                <a:latin typeface="Bookman Old Style" pitchFamily="18" charset="0"/>
              </a:rPr>
              <a:t>AUDIÊNCIA PÚBLICA PARA AVALIAÇÃO DO CUMPRIMENTO DAS METAS FISCAIS</a:t>
            </a:r>
          </a:p>
          <a:p>
            <a:pPr eaLnBrk="1" hangingPunct="1">
              <a:defRPr/>
            </a:pPr>
            <a:r>
              <a:rPr lang="pt-BR" b="1" dirty="0">
                <a:solidFill>
                  <a:srgbClr val="FF0000"/>
                </a:solidFill>
                <a:latin typeface="Bookman Old Style" pitchFamily="18" charset="0"/>
              </a:rPr>
              <a:t>1</a:t>
            </a:r>
            <a:r>
              <a:rPr lang="pt-BR" sz="3200" b="1" cap="none" dirty="0">
                <a:solidFill>
                  <a:srgbClr val="FF0000"/>
                </a:solidFill>
                <a:latin typeface="Bookman Old Style" pitchFamily="18" charset="0"/>
              </a:rPr>
              <a:t>º QUADRIMESTRE DE </a:t>
            </a:r>
            <a:r>
              <a:rPr lang="pt-BR" sz="3200" b="1" cap="none" dirty="0" smtClean="0">
                <a:solidFill>
                  <a:srgbClr val="FF0000"/>
                </a:solidFill>
                <a:latin typeface="Bookman Old Style" pitchFamily="18" charset="0"/>
              </a:rPr>
              <a:t>2017</a:t>
            </a:r>
            <a:endParaRPr lang="pt-BR" sz="3200" b="1" cap="none" dirty="0">
              <a:solidFill>
                <a:srgbClr val="FF0000"/>
              </a:solidFill>
              <a:latin typeface="Bookman Old Style" pitchFamily="18" charset="0"/>
            </a:endParaRPr>
          </a:p>
          <a:p>
            <a:pPr eaLnBrk="1" hangingPunct="1">
              <a:defRPr/>
            </a:pPr>
            <a:r>
              <a:rPr lang="pt-BR" sz="1800" cap="none" dirty="0">
                <a:solidFill>
                  <a:srgbClr val="FF0000"/>
                </a:solidFill>
                <a:latin typeface="Bookman Old Style" pitchFamily="18" charset="0"/>
              </a:rPr>
              <a:t>(§4º, ART. 9º, LEI COMPLEMENTAR Nº 101, DE 04 DE MAIO DE 2000)</a:t>
            </a:r>
            <a:r>
              <a:rPr lang="pt-BR" sz="1800" cap="none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98455"/>
            <a:ext cx="7220694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ITBI – Imposto sobre Transmissão “Inter Vivos” de Bens Imóveis e de Direitos Reais sobre Imóveis</a:t>
            </a: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89024"/>
            <a:ext cx="8856984" cy="558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ISS – Imposto sobre Serviços de Qualquer Natureza</a:t>
            </a:r>
          </a:p>
        </p:txBody>
      </p:sp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85698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TAXAS PELO EXERCÍCIO DO PODER DE POLÍCIA</a:t>
            </a:r>
          </a:p>
        </p:txBody>
      </p:sp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2899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TAXAS PELA PRESTAÇÃO DE SERVIÇOS</a:t>
            </a:r>
          </a:p>
        </p:txBody>
      </p:sp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856983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5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OUTRAS RECEITAS TRIBUTÁRIAS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MULTAS E JUROS DE MORA DOS TRIBUTOS</a:t>
            </a:r>
          </a:p>
        </p:txBody>
      </p:sp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5698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MULTAS E JUROS DE MORA DA DÍVIDA ATIVA TRIBUTÁRIA</a:t>
            </a:r>
          </a:p>
        </p:txBody>
      </p:sp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2899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DÍVIDA ATIVA TRIBUTÁRIA</a:t>
            </a:r>
          </a:p>
        </p:txBody>
      </p:sp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89025"/>
            <a:ext cx="8012559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RECEITAS DE CONTRIBUIÇÃO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85728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COSIP – Contribuição para Custeio do Serviço de Iluminação Pública </a:t>
            </a:r>
          </a:p>
        </p:txBody>
      </p:sp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89024"/>
            <a:ext cx="8856984" cy="565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RECEITAS</a:t>
            </a:r>
            <a:endParaRPr lang="pt-BR" sz="4800" b="1" cap="none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RECEITA PATRIMONIAL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Remuneração de Depósitos Bancários</a:t>
            </a:r>
          </a:p>
        </p:txBody>
      </p:sp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85698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DA UNIÃO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FPM – Cota Parte do Fundo de Participação dos Municípios</a:t>
            </a:r>
          </a:p>
        </p:txBody>
      </p:sp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85698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IPTR – Cota Parte do Imposto sobre a Propriedade Territorial Rural </a:t>
            </a:r>
          </a:p>
        </p:txBody>
      </p:sp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89024"/>
            <a:ext cx="8928992" cy="565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err="1">
                <a:solidFill>
                  <a:schemeClr val="tx2">
                    <a:lumMod val="50000"/>
                  </a:schemeClr>
                </a:solidFill>
                <a:latin typeface="Century Gothic"/>
              </a:rPr>
              <a:t>ICMS-Desoneração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 (</a:t>
            </a:r>
            <a:r>
              <a:rPr lang="pt-BR" sz="2400" b="1" dirty="0" err="1">
                <a:solidFill>
                  <a:schemeClr val="tx2">
                    <a:lumMod val="50000"/>
                  </a:schemeClr>
                </a:solidFill>
                <a:latin typeface="Century Gothic"/>
              </a:rPr>
              <a:t>L.C.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 87/96) </a:t>
            </a:r>
          </a:p>
        </p:txBody>
      </p:sp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85698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i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Royalties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 – Transferências da União</a:t>
            </a:r>
          </a:p>
        </p:txBody>
      </p:sp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8497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Sistema Único de Saúde</a:t>
            </a:r>
          </a:p>
        </p:txBody>
      </p:sp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85698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99735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Fundo Nacional de Assistência Social</a:t>
            </a:r>
          </a:p>
        </p:txBody>
      </p:sp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89024"/>
            <a:ext cx="8856984" cy="558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99735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Fundo Nacional de Desenvolvimento da Educação</a:t>
            </a:r>
          </a:p>
        </p:txBody>
      </p:sp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89024"/>
            <a:ext cx="8856984" cy="558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57188"/>
            <a:ext cx="77724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2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1 – Execução Orçamentária da Receita</a:t>
            </a:r>
            <a:br>
              <a:rPr lang="pt-BR" sz="22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2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90588"/>
            <a:ext cx="8784976" cy="43386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DO ESTADO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567" y="23465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ICMS – Cota Parte Imposto sobre a Circulação de Mercadorias e Prestação de Serviços</a:t>
            </a:r>
          </a:p>
        </p:txBody>
      </p:sp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4462"/>
            <a:ext cx="8928992" cy="588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60399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IPVA – Cota Parte Imposto sobre a Propriedade de Veículos Automotores </a:t>
            </a:r>
          </a:p>
        </p:txBody>
      </p:sp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89024"/>
            <a:ext cx="8928992" cy="558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4650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IPI Exportação – Cota Parte do Imposto sobre Produtos Industrializados </a:t>
            </a:r>
          </a:p>
        </p:txBody>
      </p:sp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89024"/>
            <a:ext cx="8784976" cy="565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270" y="188640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COTA PARTE DA CONTRIBUIÇÃO DE INTERVENÇÃO NO DOMÍNIO ECONÔMICO - CIDE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Century Gothic"/>
            </a:endParaRPr>
          </a:p>
        </p:txBody>
      </p:sp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89024"/>
            <a:ext cx="8856984" cy="565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27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i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Royalties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 – Transferências do Estado</a:t>
            </a:r>
          </a:p>
        </p:txBody>
      </p:sp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85698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64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MULTIGOVERNAMENTAIS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FUNDEB – Transferência de Recursos do Fundo de Manutenção e Desenvolvimento da Educação e de Valorização dos Profissionais da Educação </a:t>
            </a:r>
          </a:p>
        </p:txBody>
      </p:sp>
      <p:pic>
        <p:nvPicPr>
          <p:cNvPr id="3585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8968"/>
            <a:ext cx="8856984" cy="535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DE CONVÊNIOS DA UNIÃO</a:t>
            </a:r>
          </a:p>
        </p:txBody>
      </p:sp>
    </p:spTree>
    <p:extLst>
      <p:ext uri="{BB962C8B-B14F-4D97-AF65-F5344CB8AC3E}">
        <p14:creationId xmlns:p14="http://schemas.microsoft.com/office/powerpoint/2010/main" val="194090866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Convênios da União</a:t>
            </a:r>
          </a:p>
        </p:txBody>
      </p:sp>
    </p:spTree>
    <p:extLst>
      <p:ext uri="{BB962C8B-B14F-4D97-AF65-F5344CB8AC3E}">
        <p14:creationId xmlns:p14="http://schemas.microsoft.com/office/powerpoint/2010/main" val="259492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2 – Composição das Receitas Arrecadadas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8712968" cy="56166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rgbClr val="FF0000"/>
                </a:solidFill>
                <a:latin typeface="Bookman Old Style" pitchFamily="18" charset="0"/>
              </a:rPr>
              <a:t>DESPESAS</a:t>
            </a:r>
            <a:r>
              <a:rPr lang="pt-BR" sz="4800" b="1" cap="none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chemeClr val="bg1">
                    <a:lumMod val="95000"/>
                  </a:schemeClr>
                </a:solidFill>
              </a:rPr>
              <a:t>ONDE FORAM APLICADOS OS RECURSOS?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3 – Execução Orçamentária da Despesa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66800"/>
            <a:ext cx="8784975" cy="36583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4 – Despesas por Grupo de Natureza 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66800"/>
            <a:ext cx="8784976" cy="55305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DESPESA LIQUIDADA – 1º QUADRIMESTRE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23" y="502666"/>
            <a:ext cx="8510754" cy="585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495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5 – Despesas por Função de Governo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8712967" cy="56886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6288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4800" b="1" dirty="0">
                <a:solidFill>
                  <a:srgbClr val="FF0000"/>
                </a:solidFill>
                <a:latin typeface="Bookman Old Style" pitchFamily="18" charset="0"/>
              </a:rPr>
              <a:t>RESULTADO ORÇAMENTÁRIO</a:t>
            </a:r>
            <a:endParaRPr lang="pt-BR" sz="4800" b="1" cap="non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6 – Composição do Resultado Orçamentário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96752"/>
            <a:ext cx="864096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38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98884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rgbClr val="FF0000"/>
                </a:solidFill>
                <a:latin typeface="Bookman Old Style" pitchFamily="18" charset="0"/>
              </a:rPr>
              <a:t>DESPESAS COM PESSOAL</a:t>
            </a:r>
            <a:endParaRPr lang="pt-BR" sz="6000" b="1" cap="non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7 – Despesas com Pessoal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6" y="1066800"/>
            <a:ext cx="8712968" cy="115212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23" y="2348880"/>
            <a:ext cx="8510754" cy="41764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Composição das Receitas Arrecadadas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836712"/>
            <a:ext cx="8510587" cy="551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4271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cap="none" dirty="0">
                <a:solidFill>
                  <a:srgbClr val="FF0000"/>
                </a:solidFill>
                <a:latin typeface="Bookman Old Style" pitchFamily="18" charset="0"/>
              </a:rPr>
              <a:t>METAS FISCAIS</a:t>
            </a:r>
            <a:endParaRPr lang="pt-BR" sz="60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186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8 – Demonstrativo Resumido do Resultado Primário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70920"/>
            <a:ext cx="9144000" cy="3587080"/>
          </a:xfrm>
          <a:prstGeom prst="rect">
            <a:avLst/>
          </a:prstGeom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1296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597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QUAL A ORIGEM DOS RECURSOS?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RECEITAS TRIBUTÁRIAS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IPTU – Imposto Predial e Territorial Urbano </a:t>
            </a:r>
          </a:p>
        </p:txBody>
      </p:sp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2899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IRRF – Imposto sobre Renda e Proventos de Qualquer Natureza</a:t>
            </a:r>
          </a:p>
        </p:txBody>
      </p:sp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89024"/>
            <a:ext cx="8928992" cy="558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2298</TotalTime>
  <Words>368</Words>
  <Application>Microsoft Office PowerPoint</Application>
  <PresentationFormat>Apresentação na tela (4:3)</PresentationFormat>
  <Paragraphs>55</Paragraphs>
  <Slides>51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2" baseType="lpstr">
      <vt:lpstr>Tema do Office</vt:lpstr>
      <vt:lpstr>Apresentação do PowerPoint</vt:lpstr>
      <vt:lpstr>Apresentação do PowerPoint</vt:lpstr>
      <vt:lpstr>Quadro 1 – Execução Orçamentária da Receita </vt:lpstr>
      <vt:lpstr>Quadro 2 – Composição das Receitas Arrecadadas </vt:lpstr>
      <vt:lpstr>Composição das Receitas Arrecadadas </vt:lpstr>
      <vt:lpstr>QUAL A ORIGEM DOS RECURSOS?</vt:lpstr>
      <vt:lpstr>RECEITAS TRIBUTÁRIAS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OUTRAS RECEITAS TRIBUTÁRIAS</vt:lpstr>
      <vt:lpstr>Apresentação do PowerPoint</vt:lpstr>
      <vt:lpstr>Apresentação do PowerPoint</vt:lpstr>
      <vt:lpstr>Apresentação do PowerPoint</vt:lpstr>
      <vt:lpstr>RECEITAS DE CONTRIBUIÇÃO</vt:lpstr>
      <vt:lpstr>Apresentação do PowerPoint</vt:lpstr>
      <vt:lpstr>RECEITA PATRIMONIAL</vt:lpstr>
      <vt:lpstr>Apresentação do PowerPoint</vt:lpstr>
      <vt:lpstr>TRANSFERÊNCIAS DA UNIÃO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TRANSFERÊNCIAS DO ESTADO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TRANSFERÊNCIAS MULTIGOVERNAMENTAIS</vt:lpstr>
      <vt:lpstr>Apresentação do PowerPoint</vt:lpstr>
      <vt:lpstr>TRANSFERÊNCIAS DE CONVÊNIOS DA UNIÃO</vt:lpstr>
      <vt:lpstr>Apresentação do PowerPoint</vt:lpstr>
      <vt:lpstr>Apresentação do PowerPoint</vt:lpstr>
      <vt:lpstr>ONDE FORAM APLICADOS OS RECURSOS?</vt:lpstr>
      <vt:lpstr>Quadro 3 – Execução Orçamentária da Despesa </vt:lpstr>
      <vt:lpstr>Quadro 4 – Despesas por Grupo de Natureza  </vt:lpstr>
      <vt:lpstr>DESPESA LIQUIDADA – 1º QUADRIMESTRE</vt:lpstr>
      <vt:lpstr>Quadro 5 – Despesas por Função de Governo </vt:lpstr>
      <vt:lpstr>Apresentação do PowerPoint</vt:lpstr>
      <vt:lpstr>Quadro 6 – Composição do Resultado Orçamentário </vt:lpstr>
      <vt:lpstr>Apresentação do PowerPoint</vt:lpstr>
      <vt:lpstr>Quadro 7 – Despesas com Pessoal</vt:lpstr>
      <vt:lpstr>Apresentação do PowerPoint</vt:lpstr>
      <vt:lpstr>Quadro 8 – Demonstrativo Resumido do Resultado Primário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 A ORIGEM DOS RECURSOS?</dc:title>
  <dc:creator>Usuario</dc:creator>
  <cp:lastModifiedBy>Joab Santana de Carvalho</cp:lastModifiedBy>
  <cp:revision>175</cp:revision>
  <cp:lastPrinted>2015-02-25T18:42:26Z</cp:lastPrinted>
  <dcterms:created xsi:type="dcterms:W3CDTF">2011-05-30T13:37:29Z</dcterms:created>
  <dcterms:modified xsi:type="dcterms:W3CDTF">2017-05-24T14:49:33Z</dcterms:modified>
</cp:coreProperties>
</file>